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9" r:id="rId7"/>
    <p:sldId id="270" r:id="rId8"/>
    <p:sldId id="280" r:id="rId9"/>
    <p:sldId id="279" r:id="rId10"/>
    <p:sldId id="281" r:id="rId11"/>
    <p:sldId id="267" r:id="rId12"/>
    <p:sldId id="278" r:id="rId13"/>
    <p:sldId id="277"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2EC1-ECF6-83CD-E0E7-EB101AAC32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104A69A-A015-61EA-2849-40FBC8A94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5CB6664-590C-935D-5549-DF5CD01AEFDB}"/>
              </a:ext>
            </a:extLst>
          </p:cNvPr>
          <p:cNvSpPr>
            <a:spLocks noGrp="1"/>
          </p:cNvSpPr>
          <p:nvPr>
            <p:ph type="dt" sz="half" idx="10"/>
          </p:nvPr>
        </p:nvSpPr>
        <p:spPr/>
        <p:txBody>
          <a:bodyPr/>
          <a:lstStyle/>
          <a:p>
            <a:fld id="{C7660994-1379-4803-A1A0-42A1B4C8FA59}" type="datetimeFigureOut">
              <a:rPr lang="en-IN" smtClean="0"/>
              <a:t>18-04-24</a:t>
            </a:fld>
            <a:endParaRPr lang="en-IN"/>
          </a:p>
        </p:txBody>
      </p:sp>
      <p:sp>
        <p:nvSpPr>
          <p:cNvPr id="5" name="Footer Placeholder 4">
            <a:extLst>
              <a:ext uri="{FF2B5EF4-FFF2-40B4-BE49-F238E27FC236}">
                <a16:creationId xmlns:a16="http://schemas.microsoft.com/office/drawing/2014/main" id="{9BD73D52-F668-EF64-0723-E1EBACC4B2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974130-9528-6AC9-8DD0-236C5D90E922}"/>
              </a:ext>
            </a:extLst>
          </p:cNvPr>
          <p:cNvSpPr>
            <a:spLocks noGrp="1"/>
          </p:cNvSpPr>
          <p:nvPr>
            <p:ph type="sldNum" sz="quarter" idx="12"/>
          </p:nvPr>
        </p:nvSpPr>
        <p:spPr/>
        <p:txBody>
          <a:bodyPr/>
          <a:lstStyle/>
          <a:p>
            <a:fld id="{C3C4B4C3-B5E7-471B-8DAF-745753F412A6}" type="slidenum">
              <a:rPr lang="en-IN" smtClean="0"/>
              <a:t>‹#›</a:t>
            </a:fld>
            <a:endParaRPr lang="en-IN"/>
          </a:p>
        </p:txBody>
      </p:sp>
    </p:spTree>
    <p:extLst>
      <p:ext uri="{BB962C8B-B14F-4D97-AF65-F5344CB8AC3E}">
        <p14:creationId xmlns:p14="http://schemas.microsoft.com/office/powerpoint/2010/main" val="345889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721C-76D0-9E6F-08FA-D61F7C44DF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D1DC51-61BA-7A6F-EF20-145C560B83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A406BC-F6C2-01CC-4B41-3B75A6542D8C}"/>
              </a:ext>
            </a:extLst>
          </p:cNvPr>
          <p:cNvSpPr>
            <a:spLocks noGrp="1"/>
          </p:cNvSpPr>
          <p:nvPr>
            <p:ph type="dt" sz="half" idx="10"/>
          </p:nvPr>
        </p:nvSpPr>
        <p:spPr/>
        <p:txBody>
          <a:bodyPr/>
          <a:lstStyle/>
          <a:p>
            <a:fld id="{C7660994-1379-4803-A1A0-42A1B4C8FA59}" type="datetimeFigureOut">
              <a:rPr lang="en-IN" smtClean="0"/>
              <a:t>18-04-24</a:t>
            </a:fld>
            <a:endParaRPr lang="en-IN"/>
          </a:p>
        </p:txBody>
      </p:sp>
      <p:sp>
        <p:nvSpPr>
          <p:cNvPr id="5" name="Footer Placeholder 4">
            <a:extLst>
              <a:ext uri="{FF2B5EF4-FFF2-40B4-BE49-F238E27FC236}">
                <a16:creationId xmlns:a16="http://schemas.microsoft.com/office/drawing/2014/main" id="{45ABA2CB-4EBD-2FFF-2928-3E2B502EDD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B8E0F8-6329-2AA4-0719-EC1AA33BAB7A}"/>
              </a:ext>
            </a:extLst>
          </p:cNvPr>
          <p:cNvSpPr>
            <a:spLocks noGrp="1"/>
          </p:cNvSpPr>
          <p:nvPr>
            <p:ph type="sldNum" sz="quarter" idx="12"/>
          </p:nvPr>
        </p:nvSpPr>
        <p:spPr/>
        <p:txBody>
          <a:bodyPr/>
          <a:lstStyle/>
          <a:p>
            <a:fld id="{C3C4B4C3-B5E7-471B-8DAF-745753F412A6}" type="slidenum">
              <a:rPr lang="en-IN" smtClean="0"/>
              <a:t>‹#›</a:t>
            </a:fld>
            <a:endParaRPr lang="en-IN"/>
          </a:p>
        </p:txBody>
      </p:sp>
    </p:spTree>
    <p:extLst>
      <p:ext uri="{BB962C8B-B14F-4D97-AF65-F5344CB8AC3E}">
        <p14:creationId xmlns:p14="http://schemas.microsoft.com/office/powerpoint/2010/main" val="84545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E7E69D-A77C-B22A-9E78-63BA40DB01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178BB2-C001-0561-3CFF-D0CE23BD68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FA20C7-23D7-BEA0-F5E2-9C292A3A78DF}"/>
              </a:ext>
            </a:extLst>
          </p:cNvPr>
          <p:cNvSpPr>
            <a:spLocks noGrp="1"/>
          </p:cNvSpPr>
          <p:nvPr>
            <p:ph type="dt" sz="half" idx="10"/>
          </p:nvPr>
        </p:nvSpPr>
        <p:spPr/>
        <p:txBody>
          <a:bodyPr/>
          <a:lstStyle/>
          <a:p>
            <a:fld id="{C7660994-1379-4803-A1A0-42A1B4C8FA59}" type="datetimeFigureOut">
              <a:rPr lang="en-IN" smtClean="0"/>
              <a:t>18-04-24</a:t>
            </a:fld>
            <a:endParaRPr lang="en-IN"/>
          </a:p>
        </p:txBody>
      </p:sp>
      <p:sp>
        <p:nvSpPr>
          <p:cNvPr id="5" name="Footer Placeholder 4">
            <a:extLst>
              <a:ext uri="{FF2B5EF4-FFF2-40B4-BE49-F238E27FC236}">
                <a16:creationId xmlns:a16="http://schemas.microsoft.com/office/drawing/2014/main" id="{FA22D4F3-7076-770F-A99E-4EAF915BA7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DD3047-143E-9F25-8143-865E14EF230E}"/>
              </a:ext>
            </a:extLst>
          </p:cNvPr>
          <p:cNvSpPr>
            <a:spLocks noGrp="1"/>
          </p:cNvSpPr>
          <p:nvPr>
            <p:ph type="sldNum" sz="quarter" idx="12"/>
          </p:nvPr>
        </p:nvSpPr>
        <p:spPr/>
        <p:txBody>
          <a:bodyPr/>
          <a:lstStyle/>
          <a:p>
            <a:fld id="{C3C4B4C3-B5E7-471B-8DAF-745753F412A6}" type="slidenum">
              <a:rPr lang="en-IN" smtClean="0"/>
              <a:t>‹#›</a:t>
            </a:fld>
            <a:endParaRPr lang="en-IN"/>
          </a:p>
        </p:txBody>
      </p:sp>
    </p:spTree>
    <p:extLst>
      <p:ext uri="{BB962C8B-B14F-4D97-AF65-F5344CB8AC3E}">
        <p14:creationId xmlns:p14="http://schemas.microsoft.com/office/powerpoint/2010/main" val="3875006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9A34F-D7F0-16E7-3A62-04C5E485D2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D98957-2FB5-9B96-B3C5-9B9A4A99A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334FC6-D033-4E63-DD72-6E9E2B196BA0}"/>
              </a:ext>
            </a:extLst>
          </p:cNvPr>
          <p:cNvSpPr>
            <a:spLocks noGrp="1"/>
          </p:cNvSpPr>
          <p:nvPr>
            <p:ph type="dt" sz="half" idx="10"/>
          </p:nvPr>
        </p:nvSpPr>
        <p:spPr/>
        <p:txBody>
          <a:bodyPr/>
          <a:lstStyle/>
          <a:p>
            <a:fld id="{C7660994-1379-4803-A1A0-42A1B4C8FA59}" type="datetimeFigureOut">
              <a:rPr lang="en-IN" smtClean="0"/>
              <a:t>18-04-24</a:t>
            </a:fld>
            <a:endParaRPr lang="en-IN"/>
          </a:p>
        </p:txBody>
      </p:sp>
      <p:sp>
        <p:nvSpPr>
          <p:cNvPr id="5" name="Footer Placeholder 4">
            <a:extLst>
              <a:ext uri="{FF2B5EF4-FFF2-40B4-BE49-F238E27FC236}">
                <a16:creationId xmlns:a16="http://schemas.microsoft.com/office/drawing/2014/main" id="{6A38F083-3461-F383-C245-F221A93499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00F98-F12D-849E-C0E2-4FF19F685BE0}"/>
              </a:ext>
            </a:extLst>
          </p:cNvPr>
          <p:cNvSpPr>
            <a:spLocks noGrp="1"/>
          </p:cNvSpPr>
          <p:nvPr>
            <p:ph type="sldNum" sz="quarter" idx="12"/>
          </p:nvPr>
        </p:nvSpPr>
        <p:spPr/>
        <p:txBody>
          <a:bodyPr/>
          <a:lstStyle/>
          <a:p>
            <a:fld id="{C3C4B4C3-B5E7-471B-8DAF-745753F412A6}" type="slidenum">
              <a:rPr lang="en-IN" smtClean="0"/>
              <a:t>‹#›</a:t>
            </a:fld>
            <a:endParaRPr lang="en-IN"/>
          </a:p>
        </p:txBody>
      </p:sp>
    </p:spTree>
    <p:extLst>
      <p:ext uri="{BB962C8B-B14F-4D97-AF65-F5344CB8AC3E}">
        <p14:creationId xmlns:p14="http://schemas.microsoft.com/office/powerpoint/2010/main" val="949855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9BB8-2CAD-9C7D-01C1-DD3FBC7B56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0BAE22-68D7-96CE-5546-D8B26660AD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F0DD5C-BE09-A0C0-074C-E017B4E4B167}"/>
              </a:ext>
            </a:extLst>
          </p:cNvPr>
          <p:cNvSpPr>
            <a:spLocks noGrp="1"/>
          </p:cNvSpPr>
          <p:nvPr>
            <p:ph type="dt" sz="half" idx="10"/>
          </p:nvPr>
        </p:nvSpPr>
        <p:spPr/>
        <p:txBody>
          <a:bodyPr/>
          <a:lstStyle/>
          <a:p>
            <a:fld id="{C7660994-1379-4803-A1A0-42A1B4C8FA59}" type="datetimeFigureOut">
              <a:rPr lang="en-IN" smtClean="0"/>
              <a:t>18-04-24</a:t>
            </a:fld>
            <a:endParaRPr lang="en-IN"/>
          </a:p>
        </p:txBody>
      </p:sp>
      <p:sp>
        <p:nvSpPr>
          <p:cNvPr id="5" name="Footer Placeholder 4">
            <a:extLst>
              <a:ext uri="{FF2B5EF4-FFF2-40B4-BE49-F238E27FC236}">
                <a16:creationId xmlns:a16="http://schemas.microsoft.com/office/drawing/2014/main" id="{B68A7DFC-4A01-BB5C-A24B-6C202BC2CA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B4DF55-E0A3-8AF3-F3C4-AD6C9E204B2D}"/>
              </a:ext>
            </a:extLst>
          </p:cNvPr>
          <p:cNvSpPr>
            <a:spLocks noGrp="1"/>
          </p:cNvSpPr>
          <p:nvPr>
            <p:ph type="sldNum" sz="quarter" idx="12"/>
          </p:nvPr>
        </p:nvSpPr>
        <p:spPr/>
        <p:txBody>
          <a:bodyPr/>
          <a:lstStyle/>
          <a:p>
            <a:fld id="{C3C4B4C3-B5E7-471B-8DAF-745753F412A6}" type="slidenum">
              <a:rPr lang="en-IN" smtClean="0"/>
              <a:t>‹#›</a:t>
            </a:fld>
            <a:endParaRPr lang="en-IN"/>
          </a:p>
        </p:txBody>
      </p:sp>
    </p:spTree>
    <p:extLst>
      <p:ext uri="{BB962C8B-B14F-4D97-AF65-F5344CB8AC3E}">
        <p14:creationId xmlns:p14="http://schemas.microsoft.com/office/powerpoint/2010/main" val="2180057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99AA-B3B2-FB36-4681-BA7324E3CD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3C52E7-A515-80FE-D8D7-5B5F0446D3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7D86E8-E329-A4DF-ED44-9A1AE0EE5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D80AA0-F072-0EF1-57B1-3206D1CA86DD}"/>
              </a:ext>
            </a:extLst>
          </p:cNvPr>
          <p:cNvSpPr>
            <a:spLocks noGrp="1"/>
          </p:cNvSpPr>
          <p:nvPr>
            <p:ph type="dt" sz="half" idx="10"/>
          </p:nvPr>
        </p:nvSpPr>
        <p:spPr/>
        <p:txBody>
          <a:bodyPr/>
          <a:lstStyle/>
          <a:p>
            <a:fld id="{C7660994-1379-4803-A1A0-42A1B4C8FA59}" type="datetimeFigureOut">
              <a:rPr lang="en-IN" smtClean="0"/>
              <a:t>18-04-24</a:t>
            </a:fld>
            <a:endParaRPr lang="en-IN"/>
          </a:p>
        </p:txBody>
      </p:sp>
      <p:sp>
        <p:nvSpPr>
          <p:cNvPr id="6" name="Footer Placeholder 5">
            <a:extLst>
              <a:ext uri="{FF2B5EF4-FFF2-40B4-BE49-F238E27FC236}">
                <a16:creationId xmlns:a16="http://schemas.microsoft.com/office/drawing/2014/main" id="{EC122D67-2478-D6F9-C7BC-604E153427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53C6D3-C6C3-42C4-2510-9C1DBD497F4B}"/>
              </a:ext>
            </a:extLst>
          </p:cNvPr>
          <p:cNvSpPr>
            <a:spLocks noGrp="1"/>
          </p:cNvSpPr>
          <p:nvPr>
            <p:ph type="sldNum" sz="quarter" idx="12"/>
          </p:nvPr>
        </p:nvSpPr>
        <p:spPr/>
        <p:txBody>
          <a:bodyPr/>
          <a:lstStyle/>
          <a:p>
            <a:fld id="{C3C4B4C3-B5E7-471B-8DAF-745753F412A6}" type="slidenum">
              <a:rPr lang="en-IN" smtClean="0"/>
              <a:t>‹#›</a:t>
            </a:fld>
            <a:endParaRPr lang="en-IN"/>
          </a:p>
        </p:txBody>
      </p:sp>
    </p:spTree>
    <p:extLst>
      <p:ext uri="{BB962C8B-B14F-4D97-AF65-F5344CB8AC3E}">
        <p14:creationId xmlns:p14="http://schemas.microsoft.com/office/powerpoint/2010/main" val="4151574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EED7-A8FF-A37C-E1C1-B89B9FDD31A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920488-5A66-A50D-12C5-2FFC76476B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539DE9-D3B0-9599-A801-41A2FD34D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6386C31-D306-3B09-CD44-C742B686D6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1ABD90-F8FB-C2D1-5E9F-CBE12D6848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304F23-6A8A-A93B-21CD-EAC5E594127C}"/>
              </a:ext>
            </a:extLst>
          </p:cNvPr>
          <p:cNvSpPr>
            <a:spLocks noGrp="1"/>
          </p:cNvSpPr>
          <p:nvPr>
            <p:ph type="dt" sz="half" idx="10"/>
          </p:nvPr>
        </p:nvSpPr>
        <p:spPr/>
        <p:txBody>
          <a:bodyPr/>
          <a:lstStyle/>
          <a:p>
            <a:fld id="{C7660994-1379-4803-A1A0-42A1B4C8FA59}" type="datetimeFigureOut">
              <a:rPr lang="en-IN" smtClean="0"/>
              <a:t>18-04-24</a:t>
            </a:fld>
            <a:endParaRPr lang="en-IN"/>
          </a:p>
        </p:txBody>
      </p:sp>
      <p:sp>
        <p:nvSpPr>
          <p:cNvPr id="8" name="Footer Placeholder 7">
            <a:extLst>
              <a:ext uri="{FF2B5EF4-FFF2-40B4-BE49-F238E27FC236}">
                <a16:creationId xmlns:a16="http://schemas.microsoft.com/office/drawing/2014/main" id="{B1173862-0044-8283-B6C0-0DF6D9D4868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14E111D-023B-9EEA-6839-259D1088CA47}"/>
              </a:ext>
            </a:extLst>
          </p:cNvPr>
          <p:cNvSpPr>
            <a:spLocks noGrp="1"/>
          </p:cNvSpPr>
          <p:nvPr>
            <p:ph type="sldNum" sz="quarter" idx="12"/>
          </p:nvPr>
        </p:nvSpPr>
        <p:spPr/>
        <p:txBody>
          <a:bodyPr/>
          <a:lstStyle/>
          <a:p>
            <a:fld id="{C3C4B4C3-B5E7-471B-8DAF-745753F412A6}" type="slidenum">
              <a:rPr lang="en-IN" smtClean="0"/>
              <a:t>‹#›</a:t>
            </a:fld>
            <a:endParaRPr lang="en-IN"/>
          </a:p>
        </p:txBody>
      </p:sp>
    </p:spTree>
    <p:extLst>
      <p:ext uri="{BB962C8B-B14F-4D97-AF65-F5344CB8AC3E}">
        <p14:creationId xmlns:p14="http://schemas.microsoft.com/office/powerpoint/2010/main" val="1955607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D3CC-527C-23C7-3BA6-07001BDF08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B454593-2258-59B4-984B-C806A8352ACE}"/>
              </a:ext>
            </a:extLst>
          </p:cNvPr>
          <p:cNvSpPr>
            <a:spLocks noGrp="1"/>
          </p:cNvSpPr>
          <p:nvPr>
            <p:ph type="dt" sz="half" idx="10"/>
          </p:nvPr>
        </p:nvSpPr>
        <p:spPr/>
        <p:txBody>
          <a:bodyPr/>
          <a:lstStyle/>
          <a:p>
            <a:fld id="{C7660994-1379-4803-A1A0-42A1B4C8FA59}" type="datetimeFigureOut">
              <a:rPr lang="en-IN" smtClean="0"/>
              <a:t>18-04-24</a:t>
            </a:fld>
            <a:endParaRPr lang="en-IN"/>
          </a:p>
        </p:txBody>
      </p:sp>
      <p:sp>
        <p:nvSpPr>
          <p:cNvPr id="4" name="Footer Placeholder 3">
            <a:extLst>
              <a:ext uri="{FF2B5EF4-FFF2-40B4-BE49-F238E27FC236}">
                <a16:creationId xmlns:a16="http://schemas.microsoft.com/office/drawing/2014/main" id="{1E3CA593-157B-31AC-A4D9-FBDF76236A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7930CA-D283-13B7-DA37-F85F792A30BE}"/>
              </a:ext>
            </a:extLst>
          </p:cNvPr>
          <p:cNvSpPr>
            <a:spLocks noGrp="1"/>
          </p:cNvSpPr>
          <p:nvPr>
            <p:ph type="sldNum" sz="quarter" idx="12"/>
          </p:nvPr>
        </p:nvSpPr>
        <p:spPr/>
        <p:txBody>
          <a:bodyPr/>
          <a:lstStyle/>
          <a:p>
            <a:fld id="{C3C4B4C3-B5E7-471B-8DAF-745753F412A6}" type="slidenum">
              <a:rPr lang="en-IN" smtClean="0"/>
              <a:t>‹#›</a:t>
            </a:fld>
            <a:endParaRPr lang="en-IN"/>
          </a:p>
        </p:txBody>
      </p:sp>
    </p:spTree>
    <p:extLst>
      <p:ext uri="{BB962C8B-B14F-4D97-AF65-F5344CB8AC3E}">
        <p14:creationId xmlns:p14="http://schemas.microsoft.com/office/powerpoint/2010/main" val="36991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C4AC30-01DB-7496-5042-1BDC2B585860}"/>
              </a:ext>
            </a:extLst>
          </p:cNvPr>
          <p:cNvSpPr>
            <a:spLocks noGrp="1"/>
          </p:cNvSpPr>
          <p:nvPr>
            <p:ph type="dt" sz="half" idx="10"/>
          </p:nvPr>
        </p:nvSpPr>
        <p:spPr/>
        <p:txBody>
          <a:bodyPr/>
          <a:lstStyle/>
          <a:p>
            <a:fld id="{C7660994-1379-4803-A1A0-42A1B4C8FA59}" type="datetimeFigureOut">
              <a:rPr lang="en-IN" smtClean="0"/>
              <a:t>18-04-24</a:t>
            </a:fld>
            <a:endParaRPr lang="en-IN"/>
          </a:p>
        </p:txBody>
      </p:sp>
      <p:sp>
        <p:nvSpPr>
          <p:cNvPr id="3" name="Footer Placeholder 2">
            <a:extLst>
              <a:ext uri="{FF2B5EF4-FFF2-40B4-BE49-F238E27FC236}">
                <a16:creationId xmlns:a16="http://schemas.microsoft.com/office/drawing/2014/main" id="{2185C7F9-45DF-2D93-F1B9-20AAB011F6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A3877E-F2A3-7C1B-324C-9788C9D0431F}"/>
              </a:ext>
            </a:extLst>
          </p:cNvPr>
          <p:cNvSpPr>
            <a:spLocks noGrp="1"/>
          </p:cNvSpPr>
          <p:nvPr>
            <p:ph type="sldNum" sz="quarter" idx="12"/>
          </p:nvPr>
        </p:nvSpPr>
        <p:spPr/>
        <p:txBody>
          <a:bodyPr/>
          <a:lstStyle/>
          <a:p>
            <a:fld id="{C3C4B4C3-B5E7-471B-8DAF-745753F412A6}" type="slidenum">
              <a:rPr lang="en-IN" smtClean="0"/>
              <a:t>‹#›</a:t>
            </a:fld>
            <a:endParaRPr lang="en-IN"/>
          </a:p>
        </p:txBody>
      </p:sp>
    </p:spTree>
    <p:extLst>
      <p:ext uri="{BB962C8B-B14F-4D97-AF65-F5344CB8AC3E}">
        <p14:creationId xmlns:p14="http://schemas.microsoft.com/office/powerpoint/2010/main" val="2511756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641E-1F08-2D09-8006-B2A0AF5B1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DFA96C-8A47-D18D-39E8-658B47F2F8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56734C5-7468-771A-3259-F50BBEDEB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0A2EC-F3D3-2E65-FD03-D06F697C33FE}"/>
              </a:ext>
            </a:extLst>
          </p:cNvPr>
          <p:cNvSpPr>
            <a:spLocks noGrp="1"/>
          </p:cNvSpPr>
          <p:nvPr>
            <p:ph type="dt" sz="half" idx="10"/>
          </p:nvPr>
        </p:nvSpPr>
        <p:spPr/>
        <p:txBody>
          <a:bodyPr/>
          <a:lstStyle/>
          <a:p>
            <a:fld id="{C7660994-1379-4803-A1A0-42A1B4C8FA59}" type="datetimeFigureOut">
              <a:rPr lang="en-IN" smtClean="0"/>
              <a:t>18-04-24</a:t>
            </a:fld>
            <a:endParaRPr lang="en-IN"/>
          </a:p>
        </p:txBody>
      </p:sp>
      <p:sp>
        <p:nvSpPr>
          <p:cNvPr id="6" name="Footer Placeholder 5">
            <a:extLst>
              <a:ext uri="{FF2B5EF4-FFF2-40B4-BE49-F238E27FC236}">
                <a16:creationId xmlns:a16="http://schemas.microsoft.com/office/drawing/2014/main" id="{6B251489-6FB8-DDC2-5107-B11A7E0824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5CCA58-7CC6-3C52-674B-8B276C76D75E}"/>
              </a:ext>
            </a:extLst>
          </p:cNvPr>
          <p:cNvSpPr>
            <a:spLocks noGrp="1"/>
          </p:cNvSpPr>
          <p:nvPr>
            <p:ph type="sldNum" sz="quarter" idx="12"/>
          </p:nvPr>
        </p:nvSpPr>
        <p:spPr/>
        <p:txBody>
          <a:bodyPr/>
          <a:lstStyle/>
          <a:p>
            <a:fld id="{C3C4B4C3-B5E7-471B-8DAF-745753F412A6}" type="slidenum">
              <a:rPr lang="en-IN" smtClean="0"/>
              <a:t>‹#›</a:t>
            </a:fld>
            <a:endParaRPr lang="en-IN"/>
          </a:p>
        </p:txBody>
      </p:sp>
    </p:spTree>
    <p:extLst>
      <p:ext uri="{BB962C8B-B14F-4D97-AF65-F5344CB8AC3E}">
        <p14:creationId xmlns:p14="http://schemas.microsoft.com/office/powerpoint/2010/main" val="2466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51F9-1546-5B9D-7589-D48627F8D5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78336B0-F4E4-3565-91E2-AF63F3AB96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161646-6D4A-4950-0070-BA3EBFAB10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F8F82-A050-534E-8358-C088676A589C}"/>
              </a:ext>
            </a:extLst>
          </p:cNvPr>
          <p:cNvSpPr>
            <a:spLocks noGrp="1"/>
          </p:cNvSpPr>
          <p:nvPr>
            <p:ph type="dt" sz="half" idx="10"/>
          </p:nvPr>
        </p:nvSpPr>
        <p:spPr/>
        <p:txBody>
          <a:bodyPr/>
          <a:lstStyle/>
          <a:p>
            <a:fld id="{C7660994-1379-4803-A1A0-42A1B4C8FA59}" type="datetimeFigureOut">
              <a:rPr lang="en-IN" smtClean="0"/>
              <a:t>18-04-24</a:t>
            </a:fld>
            <a:endParaRPr lang="en-IN"/>
          </a:p>
        </p:txBody>
      </p:sp>
      <p:sp>
        <p:nvSpPr>
          <p:cNvPr id="6" name="Footer Placeholder 5">
            <a:extLst>
              <a:ext uri="{FF2B5EF4-FFF2-40B4-BE49-F238E27FC236}">
                <a16:creationId xmlns:a16="http://schemas.microsoft.com/office/drawing/2014/main" id="{A6C57264-F549-986A-AC23-58E162927C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607AFA-96FF-3177-1C96-508317A87E81}"/>
              </a:ext>
            </a:extLst>
          </p:cNvPr>
          <p:cNvSpPr>
            <a:spLocks noGrp="1"/>
          </p:cNvSpPr>
          <p:nvPr>
            <p:ph type="sldNum" sz="quarter" idx="12"/>
          </p:nvPr>
        </p:nvSpPr>
        <p:spPr/>
        <p:txBody>
          <a:bodyPr/>
          <a:lstStyle/>
          <a:p>
            <a:fld id="{C3C4B4C3-B5E7-471B-8DAF-745753F412A6}" type="slidenum">
              <a:rPr lang="en-IN" smtClean="0"/>
              <a:t>‹#›</a:t>
            </a:fld>
            <a:endParaRPr lang="en-IN"/>
          </a:p>
        </p:txBody>
      </p:sp>
    </p:spTree>
    <p:extLst>
      <p:ext uri="{BB962C8B-B14F-4D97-AF65-F5344CB8AC3E}">
        <p14:creationId xmlns:p14="http://schemas.microsoft.com/office/powerpoint/2010/main" val="187935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CAFBFC-DB61-C344-7284-B2CEC0910F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A57036-FA42-46B4-50F6-4D429E1B0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0A2AE9-0D9C-F4F6-B69B-71AEEFD86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60994-1379-4803-A1A0-42A1B4C8FA59}" type="datetimeFigureOut">
              <a:rPr lang="en-IN" smtClean="0"/>
              <a:t>18-04-24</a:t>
            </a:fld>
            <a:endParaRPr lang="en-IN"/>
          </a:p>
        </p:txBody>
      </p:sp>
      <p:sp>
        <p:nvSpPr>
          <p:cNvPr id="5" name="Footer Placeholder 4">
            <a:extLst>
              <a:ext uri="{FF2B5EF4-FFF2-40B4-BE49-F238E27FC236}">
                <a16:creationId xmlns:a16="http://schemas.microsoft.com/office/drawing/2014/main" id="{70BEA4B7-415E-0FF9-9449-53780D1CD7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B5EBA42-2CBE-013C-3303-D0B5AA88C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C4B4C3-B5E7-471B-8DAF-745753F412A6}" type="slidenum">
              <a:rPr lang="en-IN" smtClean="0"/>
              <a:t>‹#›</a:t>
            </a:fld>
            <a:endParaRPr lang="en-IN"/>
          </a:p>
        </p:txBody>
      </p:sp>
    </p:spTree>
    <p:extLst>
      <p:ext uri="{BB962C8B-B14F-4D97-AF65-F5344CB8AC3E}">
        <p14:creationId xmlns:p14="http://schemas.microsoft.com/office/powerpoint/2010/main" val="3675761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datasets/meowmeowmeowmeowmeow/gtsrb-german-traffic-sign/data" TargetMode="External"/><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hyperlink" Target="https://towardsdatascience.com/complete-image-augmentation-in-opencv-31a6b02694f5" TargetMode="External"/><Relationship Id="rId4" Type="http://schemas.openxmlformats.org/officeDocument/2006/relationships/hyperlink" Target="https://medium.com/analytics-vidhya/data-augmentation-techniques-using-opencv-657bcb9cc30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usy city at night">
            <a:extLst>
              <a:ext uri="{FF2B5EF4-FFF2-40B4-BE49-F238E27FC236}">
                <a16:creationId xmlns:a16="http://schemas.microsoft.com/office/drawing/2014/main" id="{732A1D58-4FAC-7CAE-71ED-2CD4A29B68E5}"/>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0426"/>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34C1CF-DB44-3C17-758F-39519E1FEAFD}"/>
              </a:ext>
            </a:extLst>
          </p:cNvPr>
          <p:cNvSpPr>
            <a:spLocks noGrp="1"/>
          </p:cNvSpPr>
          <p:nvPr>
            <p:ph type="ctrTitle"/>
          </p:nvPr>
        </p:nvSpPr>
        <p:spPr>
          <a:xfrm>
            <a:off x="477980" y="1122363"/>
            <a:ext cx="4762613" cy="1669998"/>
          </a:xfrm>
        </p:spPr>
        <p:txBody>
          <a:bodyPr anchor="b">
            <a:normAutofit fontScale="90000"/>
          </a:bodyPr>
          <a:lstStyle/>
          <a:p>
            <a:pPr algn="l"/>
            <a:r>
              <a:rPr lang="en-CA" sz="4800" dirty="0">
                <a:solidFill>
                  <a:schemeClr val="bg1"/>
                </a:solidFill>
              </a:rPr>
              <a:t>Traffic Sign Recognition System</a:t>
            </a:r>
            <a:endParaRPr lang="en-IN" sz="4800" dirty="0">
              <a:solidFill>
                <a:schemeClr val="bg1"/>
              </a:solidFill>
            </a:endParaRPr>
          </a:p>
        </p:txBody>
      </p:sp>
      <p:sp>
        <p:nvSpPr>
          <p:cNvPr id="3" name="Subtitle 2">
            <a:extLst>
              <a:ext uri="{FF2B5EF4-FFF2-40B4-BE49-F238E27FC236}">
                <a16:creationId xmlns:a16="http://schemas.microsoft.com/office/drawing/2014/main" id="{E3F4D04A-410F-5609-8037-D64E6635EB3E}"/>
              </a:ext>
            </a:extLst>
          </p:cNvPr>
          <p:cNvSpPr>
            <a:spLocks noGrp="1"/>
          </p:cNvSpPr>
          <p:nvPr>
            <p:ph type="subTitle" idx="1"/>
          </p:nvPr>
        </p:nvSpPr>
        <p:spPr>
          <a:xfrm>
            <a:off x="477980" y="3053581"/>
            <a:ext cx="4762613" cy="3543199"/>
          </a:xfrm>
        </p:spPr>
        <p:txBody>
          <a:bodyPr>
            <a:normAutofit/>
          </a:bodyPr>
          <a:lstStyle/>
          <a:p>
            <a:pPr algn="l"/>
            <a:r>
              <a:rPr lang="en-CA" sz="2000" dirty="0">
                <a:solidFill>
                  <a:schemeClr val="bg1"/>
                </a:solidFill>
              </a:rPr>
              <a:t>Presented by:</a:t>
            </a:r>
          </a:p>
          <a:p>
            <a:pPr marL="342900" indent="-342900" algn="l">
              <a:buFont typeface="Arial" panose="020B0604020202020204" pitchFamily="34" charset="0"/>
              <a:buChar char="•"/>
            </a:pPr>
            <a:r>
              <a:rPr lang="en-CA" sz="2000" dirty="0">
                <a:solidFill>
                  <a:schemeClr val="bg1"/>
                </a:solidFill>
              </a:rPr>
              <a:t>Jasleen Kaur</a:t>
            </a:r>
          </a:p>
          <a:p>
            <a:pPr marL="342900" indent="-342900" algn="l">
              <a:buFont typeface="Arial" panose="020B0604020202020204" pitchFamily="34" charset="0"/>
              <a:buChar char="•"/>
            </a:pPr>
            <a:r>
              <a:rPr lang="en-CA" sz="2000" dirty="0">
                <a:solidFill>
                  <a:schemeClr val="bg1"/>
                </a:solidFill>
              </a:rPr>
              <a:t>Komal </a:t>
            </a:r>
            <a:r>
              <a:rPr lang="en-CA" sz="2000" dirty="0" err="1">
                <a:solidFill>
                  <a:schemeClr val="bg1"/>
                </a:solidFill>
              </a:rPr>
              <a:t>Astawala</a:t>
            </a:r>
            <a:endParaRPr lang="en-CA" sz="2000" dirty="0">
              <a:solidFill>
                <a:schemeClr val="bg1"/>
              </a:solidFill>
            </a:endParaRPr>
          </a:p>
          <a:p>
            <a:pPr marL="342900" indent="-342900" algn="l">
              <a:buFont typeface="Arial" panose="020B0604020202020204" pitchFamily="34" charset="0"/>
              <a:buChar char="•"/>
            </a:pPr>
            <a:r>
              <a:rPr lang="en-CA" sz="2000" dirty="0">
                <a:solidFill>
                  <a:schemeClr val="bg1"/>
                </a:solidFill>
              </a:rPr>
              <a:t>Mayankkumar Patel</a:t>
            </a:r>
          </a:p>
          <a:p>
            <a:pPr marL="342900" indent="-342900" algn="l">
              <a:buFont typeface="Arial" panose="020B0604020202020204" pitchFamily="34" charset="0"/>
              <a:buChar char="•"/>
            </a:pPr>
            <a:r>
              <a:rPr lang="en-CA" sz="2000" dirty="0">
                <a:solidFill>
                  <a:schemeClr val="bg1"/>
                </a:solidFill>
              </a:rPr>
              <a:t>Simran</a:t>
            </a:r>
          </a:p>
          <a:p>
            <a:pPr marL="342900" indent="-342900" algn="l">
              <a:buFont typeface="Arial" panose="020B0604020202020204" pitchFamily="34" charset="0"/>
              <a:buChar char="•"/>
            </a:pPr>
            <a:r>
              <a:rPr lang="en-CA" sz="2000" dirty="0">
                <a:solidFill>
                  <a:schemeClr val="bg1"/>
                </a:solidFill>
              </a:rPr>
              <a:t>Shreeprada </a:t>
            </a:r>
            <a:r>
              <a:rPr lang="en-CA" sz="2000" dirty="0" err="1">
                <a:solidFill>
                  <a:schemeClr val="bg1"/>
                </a:solidFill>
              </a:rPr>
              <a:t>devaraju</a:t>
            </a:r>
            <a:endParaRPr lang="en-CA" sz="2000" dirty="0">
              <a:solidFill>
                <a:schemeClr val="bg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304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ine graph and numbers">
            <a:extLst>
              <a:ext uri="{FF2B5EF4-FFF2-40B4-BE49-F238E27FC236}">
                <a16:creationId xmlns:a16="http://schemas.microsoft.com/office/drawing/2014/main" id="{CC34ED1B-7C02-1C11-8372-1092AC1AD668}"/>
              </a:ext>
            </a:extLst>
          </p:cNvPr>
          <p:cNvPicPr>
            <a:picLocks noChangeAspect="1"/>
          </p:cNvPicPr>
          <p:nvPr/>
        </p:nvPicPr>
        <p:blipFill rotWithShape="1">
          <a:blip r:embed="rId2">
            <a:extLst>
              <a:ext uri="{28A0092B-C50C-407E-A947-70E740481C1C}">
                <a14:useLocalDpi xmlns:a14="http://schemas.microsoft.com/office/drawing/2010/main" val="0"/>
              </a:ext>
            </a:extLst>
          </a:blip>
          <a:srcRect l="4398" t="9091" r="17456" b="2"/>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35A674-14A7-352E-4EA7-5D945B8A5D86}"/>
              </a:ext>
            </a:extLst>
          </p:cNvPr>
          <p:cNvSpPr>
            <a:spLocks noGrp="1"/>
          </p:cNvSpPr>
          <p:nvPr>
            <p:ph type="title"/>
          </p:nvPr>
        </p:nvSpPr>
        <p:spPr>
          <a:xfrm>
            <a:off x="371094" y="1161288"/>
            <a:ext cx="3438144" cy="1124712"/>
          </a:xfrm>
        </p:spPr>
        <p:txBody>
          <a:bodyPr anchor="b">
            <a:normAutofit/>
          </a:bodyPr>
          <a:lstStyle/>
          <a:p>
            <a:r>
              <a:rPr lang="en-US" dirty="0">
                <a:solidFill>
                  <a:schemeClr val="bg1"/>
                </a:solidFill>
              </a:rPr>
              <a:t>Model Tuning</a:t>
            </a:r>
            <a:endParaRPr lang="en-IN" dirty="0">
              <a:solidFill>
                <a:schemeClr val="bg1"/>
              </a:solidFill>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6123F0E6-162A-A3A1-ACE6-C1E38FC51233}"/>
              </a:ext>
            </a:extLst>
          </p:cNvPr>
          <p:cNvSpPr>
            <a:spLocks noGrp="1"/>
          </p:cNvSpPr>
          <p:nvPr>
            <p:ph idx="1"/>
          </p:nvPr>
        </p:nvSpPr>
        <p:spPr>
          <a:xfrm>
            <a:off x="371093" y="2718053"/>
            <a:ext cx="5724907" cy="3574591"/>
          </a:xfrm>
        </p:spPr>
        <p:txBody>
          <a:bodyPr anchor="t">
            <a:normAutofit/>
          </a:bodyPr>
          <a:lstStyle/>
          <a:p>
            <a:pPr lvl="0" indent="-228600" algn="just">
              <a:lnSpc>
                <a:spcPct val="90000"/>
              </a:lnSpc>
              <a:spcAft>
                <a:spcPts val="600"/>
              </a:spcAft>
              <a:buFont typeface="Arial" panose="020B0604020202020204" pitchFamily="34" charset="0"/>
              <a:buChar char="•"/>
            </a:pPr>
            <a:r>
              <a:rPr lang="en-US" sz="1600" b="1" dirty="0" err="1">
                <a:solidFill>
                  <a:schemeClr val="bg1"/>
                </a:solidFill>
                <a:effectLst/>
              </a:rPr>
              <a:t>n_estimators</a:t>
            </a:r>
            <a:r>
              <a:rPr lang="en-US" sz="1600" b="1" dirty="0">
                <a:solidFill>
                  <a:schemeClr val="bg1"/>
                </a:solidFill>
                <a:effectLst/>
              </a:rPr>
              <a:t>=100: </a:t>
            </a:r>
            <a:endParaRPr lang="en-US" sz="1600" b="1" dirty="0">
              <a:solidFill>
                <a:schemeClr val="bg1"/>
              </a:solidFill>
            </a:endParaRPr>
          </a:p>
          <a:p>
            <a:pPr marL="742950" lvl="1" indent="-228600" algn="just">
              <a:lnSpc>
                <a:spcPct val="90000"/>
              </a:lnSpc>
              <a:spcAft>
                <a:spcPts val="600"/>
              </a:spcAft>
              <a:buFont typeface="Arial" panose="020B0604020202020204" pitchFamily="34" charset="0"/>
              <a:buChar char="•"/>
            </a:pPr>
            <a:r>
              <a:rPr lang="en-US" sz="1600" dirty="0">
                <a:solidFill>
                  <a:schemeClr val="bg1"/>
                </a:solidFill>
                <a:effectLst/>
              </a:rPr>
              <a:t>The best model was found to perform optimally with 100 decision trees in the forest. This means that the model combines the predictions of 100 individual decision trees to make its final prediction, which helps in reducing overfitting and improving generalization.</a:t>
            </a:r>
          </a:p>
          <a:p>
            <a:pPr lvl="0" indent="-228600" algn="just">
              <a:lnSpc>
                <a:spcPct val="90000"/>
              </a:lnSpc>
              <a:spcAft>
                <a:spcPts val="600"/>
              </a:spcAft>
              <a:buFont typeface="Arial" panose="020B0604020202020204" pitchFamily="34" charset="0"/>
              <a:buChar char="•"/>
            </a:pPr>
            <a:r>
              <a:rPr lang="en-US" sz="1600" b="1" dirty="0" err="1">
                <a:solidFill>
                  <a:schemeClr val="bg1"/>
                </a:solidFill>
                <a:effectLst/>
              </a:rPr>
              <a:t>max_depth</a:t>
            </a:r>
            <a:r>
              <a:rPr lang="en-US" sz="1600" b="1" dirty="0">
                <a:solidFill>
                  <a:schemeClr val="bg1"/>
                </a:solidFill>
                <a:effectLst/>
              </a:rPr>
              <a:t>=None: </a:t>
            </a:r>
            <a:endParaRPr lang="en-US" sz="1600" b="1" dirty="0">
              <a:solidFill>
                <a:schemeClr val="bg1"/>
              </a:solidFill>
            </a:endParaRPr>
          </a:p>
          <a:p>
            <a:pPr marL="742950" lvl="1" indent="-228600" algn="just">
              <a:lnSpc>
                <a:spcPct val="90000"/>
              </a:lnSpc>
              <a:spcAft>
                <a:spcPts val="600"/>
              </a:spcAft>
              <a:buFont typeface="Arial" panose="020B0604020202020204" pitchFamily="34" charset="0"/>
              <a:buChar char="•"/>
            </a:pPr>
            <a:r>
              <a:rPr lang="en-US" sz="1600" dirty="0">
                <a:solidFill>
                  <a:schemeClr val="bg1"/>
                </a:solidFill>
                <a:effectLst/>
              </a:rPr>
              <a:t>The best model was found to perform optimally without limiting the maximum depth of the individual decision trees. This allows the trees to grow as deep as necessary to capture the complexity of the data, which can be beneficial for improving the model's performance on the given task.</a:t>
            </a:r>
          </a:p>
        </p:txBody>
      </p:sp>
    </p:spTree>
    <p:extLst>
      <p:ext uri="{BB962C8B-B14F-4D97-AF65-F5344CB8AC3E}">
        <p14:creationId xmlns:p14="http://schemas.microsoft.com/office/powerpoint/2010/main" val="3327781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65C8590-95AF-9EA9-B8B9-16D2AE6367AC}"/>
              </a:ext>
            </a:extLst>
          </p:cNvPr>
          <p:cNvSpPr>
            <a:spLocks noGrp="1"/>
          </p:cNvSpPr>
          <p:nvPr>
            <p:ph type="title"/>
          </p:nvPr>
        </p:nvSpPr>
        <p:spPr>
          <a:xfrm>
            <a:off x="6527800" y="448721"/>
            <a:ext cx="4713997" cy="1225650"/>
          </a:xfrm>
        </p:spPr>
        <p:txBody>
          <a:bodyPr anchor="b">
            <a:normAutofit/>
          </a:bodyPr>
          <a:lstStyle/>
          <a:p>
            <a:r>
              <a:rPr lang="en-CA" sz="3800" dirty="0">
                <a:solidFill>
                  <a:schemeClr val="bg1"/>
                </a:solidFill>
              </a:rPr>
              <a:t>User Interface</a:t>
            </a:r>
            <a:endParaRPr lang="en-IN" sz="3800" dirty="0">
              <a:solidFill>
                <a:schemeClr val="bg1"/>
              </a:solidFill>
            </a:endParaRPr>
          </a:p>
        </p:txBody>
      </p:sp>
      <p:pic>
        <p:nvPicPr>
          <p:cNvPr id="5" name="Content Placeholder 4">
            <a:extLst>
              <a:ext uri="{FF2B5EF4-FFF2-40B4-BE49-F238E27FC236}">
                <a16:creationId xmlns:a16="http://schemas.microsoft.com/office/drawing/2014/main" id="{5AE50E7F-84E5-DA72-9A44-DDD4925422AC}"/>
              </a:ext>
            </a:extLst>
          </p:cNvPr>
          <p:cNvPicPr>
            <a:picLocks noChangeAspect="1"/>
          </p:cNvPicPr>
          <p:nvPr/>
        </p:nvPicPr>
        <p:blipFill>
          <a:blip r:embed="rId2"/>
          <a:stretch>
            <a:fillRect/>
          </a:stretch>
        </p:blipFill>
        <p:spPr>
          <a:xfrm>
            <a:off x="351615" y="1170040"/>
            <a:ext cx="5666547" cy="4806015"/>
          </a:xfrm>
          <a:prstGeom prst="rect">
            <a:avLst/>
          </a:prstGeom>
        </p:spPr>
      </p:pic>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519E1050-EC21-339E-3D67-49C0AFBA6A83}"/>
              </a:ext>
            </a:extLst>
          </p:cNvPr>
          <p:cNvSpPr>
            <a:spLocks noGrp="1"/>
          </p:cNvSpPr>
          <p:nvPr>
            <p:ph idx="1"/>
          </p:nvPr>
        </p:nvSpPr>
        <p:spPr>
          <a:xfrm>
            <a:off x="6527800" y="1909192"/>
            <a:ext cx="5123426" cy="3647710"/>
          </a:xfrm>
        </p:spPr>
        <p:txBody>
          <a:bodyPr>
            <a:normAutofit/>
          </a:bodyPr>
          <a:lstStyle/>
          <a:p>
            <a:pPr algn="just" rtl="0">
              <a:buFont typeface="Arial" panose="020B0604020202020204" pitchFamily="34" charset="0"/>
              <a:buChar char="•"/>
            </a:pPr>
            <a:r>
              <a:rPr lang="en-US" sz="2000" dirty="0">
                <a:solidFill>
                  <a:schemeClr val="bg1"/>
                </a:solidFill>
              </a:rPr>
              <a:t>Utilized .h5 Format for Storing Trained Models : </a:t>
            </a:r>
          </a:p>
          <a:p>
            <a:pPr lvl="1" algn="just"/>
            <a:r>
              <a:rPr lang="en-US" sz="1800" dirty="0">
                <a:solidFill>
                  <a:schemeClr val="bg1"/>
                </a:solidFill>
              </a:rPr>
              <a:t>A convenient choice for managing large models and facilitating easy sharing and deployment.</a:t>
            </a:r>
          </a:p>
          <a:p>
            <a:pPr marL="457200" lvl="1" indent="0" algn="just">
              <a:buNone/>
            </a:pPr>
            <a:endParaRPr lang="en-US" sz="1800" dirty="0">
              <a:solidFill>
                <a:schemeClr val="bg1"/>
              </a:solidFill>
            </a:endParaRPr>
          </a:p>
          <a:p>
            <a:pPr algn="just" rtl="0">
              <a:buFont typeface="Arial" panose="020B0604020202020204" pitchFamily="34" charset="0"/>
              <a:buChar char="•"/>
            </a:pPr>
            <a:r>
              <a:rPr lang="en-US" sz="2000" dirty="0">
                <a:solidFill>
                  <a:schemeClr val="bg1"/>
                </a:solidFill>
              </a:rPr>
              <a:t>Created and Implemented GUI using Tkinter: </a:t>
            </a:r>
          </a:p>
          <a:p>
            <a:pPr lvl="1" algn="just"/>
            <a:r>
              <a:rPr lang="en-US" sz="1800" dirty="0">
                <a:solidFill>
                  <a:schemeClr val="bg1"/>
                </a:solidFill>
              </a:rPr>
              <a:t>A standard Python library used for creating graphical user interfaces (GUIs). </a:t>
            </a: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671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 up of hand writing on chalkboard">
            <a:extLst>
              <a:ext uri="{FF2B5EF4-FFF2-40B4-BE49-F238E27FC236}">
                <a16:creationId xmlns:a16="http://schemas.microsoft.com/office/drawing/2014/main" id="{F4442439-15D3-ADB6-9EFB-1C8359B9C2EF}"/>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6531" b="9200"/>
          <a:stretch/>
        </p:blipFill>
        <p:spPr>
          <a:xfrm>
            <a:off x="20" y="10"/>
            <a:ext cx="12191979" cy="6857990"/>
          </a:xfrm>
          <a:prstGeom prst="rect">
            <a:avLst/>
          </a:prstGeom>
        </p:spPr>
      </p:pic>
      <p:sp>
        <p:nvSpPr>
          <p:cNvPr id="2" name="Title 1">
            <a:extLst>
              <a:ext uri="{FF2B5EF4-FFF2-40B4-BE49-F238E27FC236}">
                <a16:creationId xmlns:a16="http://schemas.microsoft.com/office/drawing/2014/main" id="{3F00D77B-BC87-5669-2721-1B05126CDD55}"/>
              </a:ext>
            </a:extLst>
          </p:cNvPr>
          <p:cNvSpPr>
            <a:spLocks noGrp="1"/>
          </p:cNvSpPr>
          <p:nvPr>
            <p:ph type="title"/>
          </p:nvPr>
        </p:nvSpPr>
        <p:spPr>
          <a:xfrm>
            <a:off x="841249" y="941832"/>
            <a:ext cx="10506456" cy="2057400"/>
          </a:xfrm>
        </p:spPr>
        <p:txBody>
          <a:bodyPr anchor="b">
            <a:normAutofit/>
          </a:bodyPr>
          <a:lstStyle/>
          <a:p>
            <a:r>
              <a:rPr lang="en-CA" sz="5000" dirty="0">
                <a:solidFill>
                  <a:schemeClr val="bg1"/>
                </a:solidFill>
              </a:rPr>
              <a:t>Lessons learnt</a:t>
            </a:r>
            <a:endParaRPr lang="en-IN" sz="5000" dirty="0">
              <a:solidFill>
                <a:schemeClr val="bg1"/>
              </a:solidFill>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4A3F79AD-1D92-88F9-5295-D41303B7FDFC}"/>
              </a:ext>
            </a:extLst>
          </p:cNvPr>
          <p:cNvSpPr>
            <a:spLocks noGrp="1"/>
          </p:cNvSpPr>
          <p:nvPr>
            <p:ph idx="1"/>
          </p:nvPr>
        </p:nvSpPr>
        <p:spPr>
          <a:xfrm>
            <a:off x="841248" y="3371088"/>
            <a:ext cx="10506456" cy="2801112"/>
          </a:xfrm>
        </p:spPr>
        <p:txBody>
          <a:bodyPr>
            <a:normAutofit lnSpcReduction="10000"/>
          </a:bodyPr>
          <a:lstStyle/>
          <a:p>
            <a:pPr algn="just"/>
            <a:r>
              <a:rPr lang="en-US" sz="2400" b="1" dirty="0">
                <a:solidFill>
                  <a:schemeClr val="bg1"/>
                </a:solidFill>
              </a:rPr>
              <a:t>Model Exploration: </a:t>
            </a:r>
            <a:r>
              <a:rPr lang="en-US" sz="2200" dirty="0">
                <a:solidFill>
                  <a:schemeClr val="bg1"/>
                </a:solidFill>
              </a:rPr>
              <a:t>Research and experiment with different models to find the most suitable one.</a:t>
            </a:r>
            <a:endParaRPr lang="en-US" sz="2400" dirty="0">
              <a:solidFill>
                <a:schemeClr val="bg1"/>
              </a:solidFill>
            </a:endParaRPr>
          </a:p>
          <a:p>
            <a:pPr algn="just"/>
            <a:r>
              <a:rPr lang="en-US" sz="2400" b="1" dirty="0">
                <a:solidFill>
                  <a:schemeClr val="bg1"/>
                </a:solidFill>
              </a:rPr>
              <a:t>Hyperparameter Tuning: </a:t>
            </a:r>
            <a:r>
              <a:rPr lang="en-US" sz="2200" dirty="0">
                <a:solidFill>
                  <a:schemeClr val="bg1"/>
                </a:solidFill>
              </a:rPr>
              <a:t>Continuously adjust hyperparameters and increase epochs to optimize model performance.</a:t>
            </a:r>
          </a:p>
          <a:p>
            <a:pPr algn="just"/>
            <a:r>
              <a:rPr lang="en-US" sz="2400" b="1" dirty="0">
                <a:solidFill>
                  <a:schemeClr val="bg1"/>
                </a:solidFill>
              </a:rPr>
              <a:t>Data Utilization: </a:t>
            </a:r>
            <a:r>
              <a:rPr lang="en-US" sz="2200" dirty="0">
                <a:solidFill>
                  <a:schemeClr val="bg1"/>
                </a:solidFill>
              </a:rPr>
              <a:t>Use more data to enhance accuracy, while implementing strategies to prevent overfitting.</a:t>
            </a:r>
          </a:p>
          <a:p>
            <a:pPr algn="just"/>
            <a:r>
              <a:rPr lang="en-US" sz="2400" b="1" dirty="0">
                <a:solidFill>
                  <a:schemeClr val="bg1"/>
                </a:solidFill>
              </a:rPr>
              <a:t>Augmentation Balance: </a:t>
            </a:r>
            <a:r>
              <a:rPr lang="en-US" sz="2200" dirty="0">
                <a:solidFill>
                  <a:schemeClr val="bg1"/>
                </a:solidFill>
              </a:rPr>
              <a:t>Be cautious with data augmentation to avoid negatively affecting accuracy.</a:t>
            </a:r>
            <a:endParaRPr lang="en-US" sz="2400" dirty="0">
              <a:solidFill>
                <a:schemeClr val="bg1"/>
              </a:solidFill>
            </a:endParaRPr>
          </a:p>
        </p:txBody>
      </p:sp>
    </p:spTree>
    <p:extLst>
      <p:ext uri="{BB962C8B-B14F-4D97-AF65-F5344CB8AC3E}">
        <p14:creationId xmlns:p14="http://schemas.microsoft.com/office/powerpoint/2010/main" val="624997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blurred public library with bookshelves">
            <a:extLst>
              <a:ext uri="{FF2B5EF4-FFF2-40B4-BE49-F238E27FC236}">
                <a16:creationId xmlns:a16="http://schemas.microsoft.com/office/drawing/2014/main" id="{63428168-8B06-A47D-86A1-E00DE2550A8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059" b="14671"/>
          <a:stretch/>
        </p:blipFill>
        <p:spPr>
          <a:xfrm>
            <a:off x="20" y="10"/>
            <a:ext cx="12191979" cy="6857990"/>
          </a:xfrm>
          <a:prstGeom prst="rect">
            <a:avLst/>
          </a:prstGeom>
        </p:spPr>
      </p:pic>
      <p:sp>
        <p:nvSpPr>
          <p:cNvPr id="2" name="Title 1">
            <a:extLst>
              <a:ext uri="{FF2B5EF4-FFF2-40B4-BE49-F238E27FC236}">
                <a16:creationId xmlns:a16="http://schemas.microsoft.com/office/drawing/2014/main" id="{B014DCE1-528B-2E2F-72A4-4B0277333575}"/>
              </a:ext>
            </a:extLst>
          </p:cNvPr>
          <p:cNvSpPr>
            <a:spLocks noGrp="1"/>
          </p:cNvSpPr>
          <p:nvPr>
            <p:ph type="title"/>
          </p:nvPr>
        </p:nvSpPr>
        <p:spPr>
          <a:xfrm>
            <a:off x="841249" y="941832"/>
            <a:ext cx="10506456" cy="2057400"/>
          </a:xfrm>
        </p:spPr>
        <p:txBody>
          <a:bodyPr anchor="b">
            <a:normAutofit/>
          </a:bodyPr>
          <a:lstStyle/>
          <a:p>
            <a:r>
              <a:rPr lang="en-CA" sz="5000" dirty="0">
                <a:solidFill>
                  <a:schemeClr val="bg1"/>
                </a:solidFill>
              </a:rPr>
              <a:t>References</a:t>
            </a:r>
            <a:endParaRPr lang="en-IN" sz="5000" dirty="0">
              <a:solidFill>
                <a:schemeClr val="bg1"/>
              </a:solidFill>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1722DD9F-F2F1-A8A4-9744-E73FFA82E897}"/>
              </a:ext>
            </a:extLst>
          </p:cNvPr>
          <p:cNvSpPr>
            <a:spLocks noGrp="1" noChangeArrowheads="1"/>
          </p:cNvSpPr>
          <p:nvPr>
            <p:ph idx="1"/>
          </p:nvPr>
        </p:nvSpPr>
        <p:spPr bwMode="auto">
          <a:xfrm>
            <a:off x="841374" y="4098447"/>
            <a:ext cx="1080001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https://www.kaggle.com/datasets/meowmeowmeowmeowmeow/gtsrb-german-traffic-sign/data</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https://medium.com/analytics-vidhya/data-augmentation-techniques-using-opencv-657bcb9cc30b</a:t>
            </a:r>
            <a:r>
              <a:rPr kumimoji="0" lang="en-US" altLang="en-US" sz="1800" b="0" i="0" u="none" strike="noStrike" cap="none" normalizeH="0" baseline="0" dirty="0">
                <a:ln>
                  <a:noFill/>
                </a:ln>
                <a:solidFill>
                  <a:schemeClr val="bg1"/>
                </a:solidFill>
                <a:effectLst/>
                <a:latin typeface="Arial" panose="020B0604020202020204" pitchFamily="34" charset="0"/>
              </a:rPr>
              <a:t> - Image augmentation</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bg1"/>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https://towardsdatascience.com/complete-image-augmentation-in-opencv-31a6b02694f5</a:t>
            </a:r>
            <a:r>
              <a:rPr kumimoji="0" lang="en-US" altLang="en-US" sz="1800" b="0" i="0" u="none" strike="noStrike" cap="none" normalizeH="0" baseline="0" dirty="0">
                <a:ln>
                  <a:noFill/>
                </a:ln>
                <a:solidFill>
                  <a:schemeClr val="bg1"/>
                </a:solidFill>
                <a:effectLst/>
                <a:latin typeface="Arial" panose="020B0604020202020204" pitchFamily="34" charset="0"/>
              </a:rPr>
              <a:t> - Augmentation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1768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ny question marks on black background">
            <a:extLst>
              <a:ext uri="{FF2B5EF4-FFF2-40B4-BE49-F238E27FC236}">
                <a16:creationId xmlns:a16="http://schemas.microsoft.com/office/drawing/2014/main" id="{635D41B7-3B61-B036-0FFE-ABBB7382403D}"/>
              </a:ext>
            </a:extLst>
          </p:cNvPr>
          <p:cNvPicPr>
            <a:picLocks noChangeAspect="1"/>
          </p:cNvPicPr>
          <p:nvPr/>
        </p:nvPicPr>
        <p:blipFill rotWithShape="1">
          <a:blip r:embed="rId2">
            <a:alphaModFix amt="50000"/>
          </a:blip>
          <a:srcRect t="7787"/>
          <a:stretch/>
        </p:blipFill>
        <p:spPr>
          <a:xfrm>
            <a:off x="20" y="1"/>
            <a:ext cx="12191980" cy="6857999"/>
          </a:xfrm>
          <a:prstGeom prst="rect">
            <a:avLst/>
          </a:prstGeom>
        </p:spPr>
      </p:pic>
      <p:sp>
        <p:nvSpPr>
          <p:cNvPr id="2" name="Title 1">
            <a:extLst>
              <a:ext uri="{FF2B5EF4-FFF2-40B4-BE49-F238E27FC236}">
                <a16:creationId xmlns:a16="http://schemas.microsoft.com/office/drawing/2014/main" id="{7E587A08-BB20-DA1C-AC96-8FCDF50F46FB}"/>
              </a:ext>
            </a:extLst>
          </p:cNvPr>
          <p:cNvSpPr>
            <a:spLocks noGrp="1"/>
          </p:cNvSpPr>
          <p:nvPr>
            <p:ph type="title"/>
          </p:nvPr>
        </p:nvSpPr>
        <p:spPr>
          <a:xfrm>
            <a:off x="2428567" y="2608006"/>
            <a:ext cx="7334865" cy="1641986"/>
          </a:xfrm>
        </p:spPr>
        <p:txBody>
          <a:bodyPr vert="horz" lIns="91440" tIns="45720" rIns="91440" bIns="45720" rtlCol="0" anchor="b">
            <a:normAutofit/>
          </a:bodyPr>
          <a:lstStyle/>
          <a:p>
            <a:pPr algn="ctr"/>
            <a:r>
              <a:rPr lang="en-US" sz="8000" b="1" dirty="0">
                <a:solidFill>
                  <a:srgbClr val="FFFFFF"/>
                </a:solidFill>
              </a:rPr>
              <a:t>THANK YOU</a:t>
            </a:r>
          </a:p>
        </p:txBody>
      </p:sp>
    </p:spTree>
    <p:extLst>
      <p:ext uri="{BB962C8B-B14F-4D97-AF65-F5344CB8AC3E}">
        <p14:creationId xmlns:p14="http://schemas.microsoft.com/office/powerpoint/2010/main" val="38477600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ourglass and a calendar">
            <a:extLst>
              <a:ext uri="{FF2B5EF4-FFF2-40B4-BE49-F238E27FC236}">
                <a16:creationId xmlns:a16="http://schemas.microsoft.com/office/drawing/2014/main" id="{DD9F75F4-73AE-3B5C-FFAB-4D59A39DA8BF}"/>
              </a:ext>
            </a:extLst>
          </p:cNvPr>
          <p:cNvPicPr>
            <a:picLocks noChangeAspect="1"/>
          </p:cNvPicPr>
          <p:nvPr/>
        </p:nvPicPr>
        <p:blipFill rotWithShape="1">
          <a:blip r:embed="rId2">
            <a:extLst>
              <a:ext uri="{28A0092B-C50C-407E-A947-70E740481C1C}">
                <a14:useLocalDpi xmlns:a14="http://schemas.microsoft.com/office/drawing/2010/main" val="0"/>
              </a:ext>
            </a:extLst>
          </a:blip>
          <a:srcRect l="23011" t="9091" r="-2" b="-2"/>
          <a:stretch/>
        </p:blipFill>
        <p:spPr>
          <a:xfrm>
            <a:off x="20" y="10"/>
            <a:ext cx="8668492" cy="6857990"/>
          </a:xfrm>
          <a:prstGeom prst="rect">
            <a:avLst/>
          </a:prstGeom>
        </p:spPr>
      </p:pic>
      <p:sp>
        <p:nvSpPr>
          <p:cNvPr id="14" name="Rectangle 13">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3D6DA5-C6B7-C0A0-695B-FD577B68D2F1}"/>
              </a:ext>
            </a:extLst>
          </p:cNvPr>
          <p:cNvSpPr>
            <a:spLocks noGrp="1"/>
          </p:cNvSpPr>
          <p:nvPr>
            <p:ph type="title"/>
          </p:nvPr>
        </p:nvSpPr>
        <p:spPr>
          <a:xfrm>
            <a:off x="8395868" y="1161288"/>
            <a:ext cx="3438144" cy="1124712"/>
          </a:xfrm>
        </p:spPr>
        <p:txBody>
          <a:bodyPr anchor="b">
            <a:normAutofit/>
          </a:bodyPr>
          <a:lstStyle/>
          <a:p>
            <a:r>
              <a:rPr lang="en-CA" sz="2800">
                <a:solidFill>
                  <a:schemeClr val="bg1"/>
                </a:solidFill>
              </a:rPr>
              <a:t>Agenda</a:t>
            </a:r>
            <a:endParaRPr lang="en-IN" sz="2800">
              <a:solidFill>
                <a:schemeClr val="bg1"/>
              </a:solidFill>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82CE7BD8-7D79-34B5-448C-6C035336B0D0}"/>
              </a:ext>
            </a:extLst>
          </p:cNvPr>
          <p:cNvSpPr>
            <a:spLocks noGrp="1"/>
          </p:cNvSpPr>
          <p:nvPr>
            <p:ph idx="1"/>
          </p:nvPr>
        </p:nvSpPr>
        <p:spPr>
          <a:xfrm>
            <a:off x="8395868" y="2718054"/>
            <a:ext cx="3438906" cy="3207258"/>
          </a:xfrm>
        </p:spPr>
        <p:txBody>
          <a:bodyPr anchor="t">
            <a:normAutofit/>
          </a:bodyPr>
          <a:lstStyle/>
          <a:p>
            <a:r>
              <a:rPr lang="en-US" sz="1700" dirty="0">
                <a:solidFill>
                  <a:schemeClr val="bg1"/>
                </a:solidFill>
              </a:rPr>
              <a:t>Introduction</a:t>
            </a:r>
          </a:p>
          <a:p>
            <a:r>
              <a:rPr lang="en-US" sz="1700" dirty="0">
                <a:solidFill>
                  <a:schemeClr val="bg1"/>
                </a:solidFill>
              </a:rPr>
              <a:t>Introduction to Dataset</a:t>
            </a:r>
          </a:p>
          <a:p>
            <a:r>
              <a:rPr lang="en-US" sz="1700" dirty="0">
                <a:solidFill>
                  <a:schemeClr val="bg1"/>
                </a:solidFill>
              </a:rPr>
              <a:t>Data Pre-Processing</a:t>
            </a:r>
          </a:p>
          <a:p>
            <a:r>
              <a:rPr lang="en-US" sz="1700" dirty="0">
                <a:solidFill>
                  <a:schemeClr val="bg1"/>
                </a:solidFill>
              </a:rPr>
              <a:t>Model Implementation</a:t>
            </a:r>
          </a:p>
          <a:p>
            <a:r>
              <a:rPr lang="en-US" sz="1700" dirty="0">
                <a:solidFill>
                  <a:schemeClr val="bg1"/>
                </a:solidFill>
              </a:rPr>
              <a:t>Model Tuning</a:t>
            </a:r>
          </a:p>
          <a:p>
            <a:r>
              <a:rPr lang="en-US" sz="1700" dirty="0">
                <a:solidFill>
                  <a:schemeClr val="bg1"/>
                </a:solidFill>
              </a:rPr>
              <a:t>User Interface</a:t>
            </a:r>
          </a:p>
          <a:p>
            <a:r>
              <a:rPr lang="en-US" sz="1700" dirty="0">
                <a:solidFill>
                  <a:schemeClr val="bg1"/>
                </a:solidFill>
              </a:rPr>
              <a:t>Lessons Learnt</a:t>
            </a:r>
          </a:p>
          <a:p>
            <a:endParaRPr lang="en-US" sz="1700" dirty="0">
              <a:solidFill>
                <a:schemeClr val="bg1"/>
              </a:solidFill>
            </a:endParaRPr>
          </a:p>
          <a:p>
            <a:endParaRPr lang="en-US" sz="1700" dirty="0">
              <a:solidFill>
                <a:schemeClr val="bg1"/>
              </a:solidFill>
            </a:endParaRPr>
          </a:p>
        </p:txBody>
      </p:sp>
    </p:spTree>
    <p:extLst>
      <p:ext uri="{BB962C8B-B14F-4D97-AF65-F5344CB8AC3E}">
        <p14:creationId xmlns:p14="http://schemas.microsoft.com/office/powerpoint/2010/main" val="263575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Multiple interweaving highways with cars driving in different directions">
            <a:extLst>
              <a:ext uri="{FF2B5EF4-FFF2-40B4-BE49-F238E27FC236}">
                <a16:creationId xmlns:a16="http://schemas.microsoft.com/office/drawing/2014/main" id="{DB64EF2D-9101-AF5F-73D0-1B9CDBE8593E}"/>
              </a:ext>
            </a:extLst>
          </p:cNvPr>
          <p:cNvPicPr>
            <a:picLocks noChangeAspect="1"/>
          </p:cNvPicPr>
          <p:nvPr/>
        </p:nvPicPr>
        <p:blipFill rotWithShape="1">
          <a:blip r:embed="rId2">
            <a:extLst>
              <a:ext uri="{28A0092B-C50C-407E-A947-70E740481C1C}">
                <a14:useLocalDpi xmlns:a14="http://schemas.microsoft.com/office/drawing/2010/main" val="0"/>
              </a:ext>
            </a:extLst>
          </a:blip>
          <a:srcRect l="27895" t="6546" b="2545"/>
          <a:stretch/>
        </p:blipFill>
        <p:spPr>
          <a:xfrm>
            <a:off x="20" y="10"/>
            <a:ext cx="8668492" cy="6857990"/>
          </a:xfrm>
          <a:prstGeom prst="rect">
            <a:avLst/>
          </a:prstGeom>
        </p:spPr>
      </p:pic>
      <p:sp>
        <p:nvSpPr>
          <p:cNvPr id="27" name="Rectangle 26">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ontent Placeholder 14">
            <a:extLst>
              <a:ext uri="{FF2B5EF4-FFF2-40B4-BE49-F238E27FC236}">
                <a16:creationId xmlns:a16="http://schemas.microsoft.com/office/drawing/2014/main" id="{E272AC2C-23ED-1E36-6ACB-403294552500}"/>
              </a:ext>
            </a:extLst>
          </p:cNvPr>
          <p:cNvSpPr>
            <a:spLocks noGrp="1"/>
          </p:cNvSpPr>
          <p:nvPr>
            <p:ph idx="1"/>
          </p:nvPr>
        </p:nvSpPr>
        <p:spPr>
          <a:xfrm>
            <a:off x="8072285" y="2718053"/>
            <a:ext cx="3737092" cy="3889223"/>
          </a:xfrm>
        </p:spPr>
        <p:txBody>
          <a:bodyPr anchor="t">
            <a:normAutofit/>
          </a:bodyPr>
          <a:lstStyle/>
          <a:p>
            <a:pPr marL="0" indent="0">
              <a:buNone/>
            </a:pPr>
            <a:r>
              <a:rPr lang="en-US" sz="1700" b="1" dirty="0"/>
              <a:t>Problem Statement: </a:t>
            </a:r>
          </a:p>
          <a:p>
            <a:pPr algn="just"/>
            <a:r>
              <a:rPr lang="en-US" sz="1800" dirty="0"/>
              <a:t>Development of a deep learning system using Python and </a:t>
            </a:r>
            <a:r>
              <a:rPr lang="en-US" sz="1800" dirty="0" err="1"/>
              <a:t>Keras</a:t>
            </a:r>
            <a:r>
              <a:rPr lang="en-US" sz="1800" dirty="0"/>
              <a:t> to accurately classify traffic signs from images.</a:t>
            </a:r>
            <a:endParaRPr lang="en-US" sz="1700" dirty="0"/>
          </a:p>
          <a:p>
            <a:pPr marL="0" indent="0">
              <a:buNone/>
            </a:pPr>
            <a:r>
              <a:rPr lang="en-US" sz="1700" b="1" dirty="0"/>
              <a:t>Significance:</a:t>
            </a:r>
          </a:p>
          <a:p>
            <a:pPr algn="just"/>
            <a:r>
              <a:rPr lang="en-US" sz="1800" dirty="0"/>
              <a:t>Automation of the recognition of traffic signs, which is essential for autonomous vehicles and advanced driver-assistance systems (ADAS).</a:t>
            </a:r>
          </a:p>
        </p:txBody>
      </p:sp>
      <p:sp>
        <p:nvSpPr>
          <p:cNvPr id="13" name="TextBox 12">
            <a:extLst>
              <a:ext uri="{FF2B5EF4-FFF2-40B4-BE49-F238E27FC236}">
                <a16:creationId xmlns:a16="http://schemas.microsoft.com/office/drawing/2014/main" id="{8919CFCE-B9B1-324D-8180-ABB25CD78F02}"/>
              </a:ext>
            </a:extLst>
          </p:cNvPr>
          <p:cNvSpPr txBox="1"/>
          <p:nvPr/>
        </p:nvSpPr>
        <p:spPr>
          <a:xfrm>
            <a:off x="8076707" y="1800509"/>
            <a:ext cx="3359787" cy="523220"/>
          </a:xfrm>
          <a:prstGeom prst="rect">
            <a:avLst/>
          </a:prstGeom>
          <a:noFill/>
        </p:spPr>
        <p:txBody>
          <a:bodyPr wrap="square" rtlCol="0">
            <a:spAutoFit/>
          </a:bodyPr>
          <a:lstStyle/>
          <a:p>
            <a:r>
              <a:rPr lang="en-CA" sz="2800" dirty="0"/>
              <a:t>Introduction</a:t>
            </a:r>
            <a:endParaRPr lang="en-IN" sz="2800" dirty="0"/>
          </a:p>
        </p:txBody>
      </p:sp>
    </p:spTree>
    <p:extLst>
      <p:ext uri="{BB962C8B-B14F-4D97-AF65-F5344CB8AC3E}">
        <p14:creationId xmlns:p14="http://schemas.microsoft.com/office/powerpoint/2010/main" val="4235789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tock market quotes on screen in city">
            <a:extLst>
              <a:ext uri="{FF2B5EF4-FFF2-40B4-BE49-F238E27FC236}">
                <a16:creationId xmlns:a16="http://schemas.microsoft.com/office/drawing/2014/main" id="{1C871793-F327-F9BD-820F-0E8CE2F0990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017"/>
          <a:stretch/>
        </p:blipFill>
        <p:spPr>
          <a:xfrm>
            <a:off x="20" y="1"/>
            <a:ext cx="12191980" cy="6857999"/>
          </a:xfrm>
          <a:prstGeom prst="rect">
            <a:avLst/>
          </a:prstGeom>
        </p:spPr>
      </p:pic>
      <p:cxnSp>
        <p:nvCxnSpPr>
          <p:cNvPr id="14" name="Straight Connector 1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C882C2C8-E3D8-DF76-F415-DAE7138AACCC}"/>
              </a:ext>
            </a:extLst>
          </p:cNvPr>
          <p:cNvSpPr>
            <a:spLocks noGrp="1"/>
          </p:cNvSpPr>
          <p:nvPr>
            <p:ph idx="1"/>
          </p:nvPr>
        </p:nvSpPr>
        <p:spPr>
          <a:xfrm>
            <a:off x="7534640" y="1065861"/>
            <a:ext cx="4431215" cy="4774499"/>
          </a:xfrm>
        </p:spPr>
        <p:txBody>
          <a:bodyPr anchor="ctr">
            <a:normAutofit/>
          </a:bodyPr>
          <a:lstStyle/>
          <a:p>
            <a:pPr algn="just"/>
            <a:r>
              <a:rPr lang="en-US" sz="2000" dirty="0">
                <a:solidFill>
                  <a:srgbClr val="FFFFFF"/>
                </a:solidFill>
              </a:rPr>
              <a:t>Dataset:</a:t>
            </a:r>
            <a:r>
              <a:rPr lang="en-IN" sz="1800" dirty="0">
                <a:solidFill>
                  <a:srgbClr val="000000"/>
                </a:solidFill>
                <a:latin typeface="Calibri" panose="020F0502020204030204" pitchFamily="34" charset="0"/>
              </a:rPr>
              <a:t> </a:t>
            </a:r>
            <a:r>
              <a:rPr lang="en-IN" sz="1800" b="1" i="0" u="none" strike="noStrike" baseline="0" dirty="0">
                <a:latin typeface="Calibri" panose="020F0502020204030204" pitchFamily="34" charset="0"/>
              </a:rPr>
              <a:t>German Traffic Sign Recognition Benchmark (GTSRB)</a:t>
            </a:r>
          </a:p>
          <a:p>
            <a:pPr algn="just"/>
            <a:r>
              <a:rPr lang="en-IN" sz="1800" b="1" dirty="0">
                <a:latin typeface="Calibri" panose="020F0502020204030204" pitchFamily="34" charset="0"/>
              </a:rPr>
              <a:t>Source: Kaggle</a:t>
            </a:r>
          </a:p>
          <a:p>
            <a:pPr algn="just"/>
            <a:r>
              <a:rPr lang="en-IN" sz="1800" b="1" dirty="0">
                <a:latin typeface="Calibri" panose="020F0502020204030204" pitchFamily="34" charset="0"/>
              </a:rPr>
              <a:t>Metadata</a:t>
            </a:r>
          </a:p>
          <a:p>
            <a:pPr lvl="1" algn="just"/>
            <a:r>
              <a:rPr lang="en-US" sz="1600" b="1" i="0" u="none" strike="noStrike" baseline="0" dirty="0">
                <a:latin typeface="Calibri" panose="020F0502020204030204" pitchFamily="34" charset="0"/>
              </a:rPr>
              <a:t>43 distinct classes comprise almost 50,000 photos of various traffic sign types in the dataset utilized for this study. </a:t>
            </a:r>
            <a:endParaRPr lang="en-IN" sz="1600" b="1" i="0" u="none" strike="noStrike" baseline="0" dirty="0">
              <a:solidFill>
                <a:srgbClr val="000000"/>
              </a:solidFill>
              <a:latin typeface="Calibri" panose="020F0502020204030204" pitchFamily="34" charset="0"/>
            </a:endParaRPr>
          </a:p>
          <a:p>
            <a:pPr lvl="1" algn="just"/>
            <a:r>
              <a:rPr lang="en-US" sz="1600" b="1" i="0" u="none" strike="noStrike" baseline="0" dirty="0">
                <a:latin typeface="Calibri" panose="020F0502020204030204" pitchFamily="34" charset="0"/>
              </a:rPr>
              <a:t>The collection contains images in four colors (0-red, 1-blue, 2-yellow, 3-white) and five sizes (0-triangle, 1-circle, 2-diamond, 3-hexagon, 4-inverse triangle). </a:t>
            </a:r>
            <a:endParaRPr lang="en-IN" sz="1600" b="1" i="0" u="none" strike="noStrike" baseline="0" dirty="0">
              <a:latin typeface="Calibri" panose="020F0502020204030204" pitchFamily="34" charset="0"/>
            </a:endParaRPr>
          </a:p>
        </p:txBody>
      </p:sp>
      <p:sp>
        <p:nvSpPr>
          <p:cNvPr id="6" name="TextBox 5">
            <a:extLst>
              <a:ext uri="{FF2B5EF4-FFF2-40B4-BE49-F238E27FC236}">
                <a16:creationId xmlns:a16="http://schemas.microsoft.com/office/drawing/2014/main" id="{37EEB365-A623-3779-8C0A-2D2933F58F40}"/>
              </a:ext>
            </a:extLst>
          </p:cNvPr>
          <p:cNvSpPr txBox="1"/>
          <p:nvPr/>
        </p:nvSpPr>
        <p:spPr>
          <a:xfrm>
            <a:off x="698091" y="2151727"/>
            <a:ext cx="5535561" cy="2554545"/>
          </a:xfrm>
          <a:prstGeom prst="rect">
            <a:avLst/>
          </a:prstGeom>
          <a:noFill/>
        </p:spPr>
        <p:txBody>
          <a:bodyPr wrap="square" rtlCol="0">
            <a:spAutoFit/>
          </a:bodyPr>
          <a:lstStyle/>
          <a:p>
            <a:r>
              <a:rPr lang="en-CA" sz="8000" dirty="0"/>
              <a:t>Introduction to Dataset</a:t>
            </a:r>
            <a:endParaRPr lang="en-IN" sz="8000" dirty="0"/>
          </a:p>
        </p:txBody>
      </p:sp>
    </p:spTree>
    <p:extLst>
      <p:ext uri="{BB962C8B-B14F-4D97-AF65-F5344CB8AC3E}">
        <p14:creationId xmlns:p14="http://schemas.microsoft.com/office/powerpoint/2010/main" val="386359640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Content Placeholder 14" descr="Person assembling smartphone">
            <a:extLst>
              <a:ext uri="{FF2B5EF4-FFF2-40B4-BE49-F238E27FC236}">
                <a16:creationId xmlns:a16="http://schemas.microsoft.com/office/drawing/2014/main" id="{5045E704-9F53-FCA5-1F60-84FAFA1D458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F3CEC-2E1B-1023-4E19-7E456504DA4F}"/>
              </a:ext>
            </a:extLst>
          </p:cNvPr>
          <p:cNvSpPr>
            <a:spLocks noGrp="1"/>
          </p:cNvSpPr>
          <p:nvPr>
            <p:ph type="title"/>
          </p:nvPr>
        </p:nvSpPr>
        <p:spPr>
          <a:xfrm>
            <a:off x="711610" y="1116909"/>
            <a:ext cx="4724400" cy="1466455"/>
          </a:xfrm>
        </p:spPr>
        <p:txBody>
          <a:bodyPr anchor="b">
            <a:normAutofit/>
          </a:bodyPr>
          <a:lstStyle/>
          <a:p>
            <a:r>
              <a:rPr lang="en-CA" dirty="0">
                <a:solidFill>
                  <a:schemeClr val="bg1"/>
                </a:solidFill>
              </a:rPr>
              <a:t>Data Preprocessing</a:t>
            </a:r>
            <a:endParaRPr lang="en-IN" dirty="0">
              <a:solidFill>
                <a:schemeClr val="bg1"/>
              </a:solidFill>
            </a:endParaRPr>
          </a:p>
        </p:txBody>
      </p:sp>
      <p:sp>
        <p:nvSpPr>
          <p:cNvPr id="19" name="Content Placeholder 18">
            <a:extLst>
              <a:ext uri="{FF2B5EF4-FFF2-40B4-BE49-F238E27FC236}">
                <a16:creationId xmlns:a16="http://schemas.microsoft.com/office/drawing/2014/main" id="{24B283BF-481D-0603-8D02-127F8B76F00B}"/>
              </a:ext>
            </a:extLst>
          </p:cNvPr>
          <p:cNvSpPr>
            <a:spLocks noGrp="1"/>
          </p:cNvSpPr>
          <p:nvPr>
            <p:ph idx="1"/>
          </p:nvPr>
        </p:nvSpPr>
        <p:spPr>
          <a:xfrm>
            <a:off x="711610" y="2935341"/>
            <a:ext cx="4892777" cy="3455489"/>
          </a:xfrm>
        </p:spPr>
        <p:txBody>
          <a:bodyPr>
            <a:normAutofit/>
          </a:bodyPr>
          <a:lstStyle/>
          <a:p>
            <a:pPr marL="0" indent="0" rtl="0">
              <a:buNone/>
            </a:pPr>
            <a:r>
              <a:rPr lang="en-US" sz="2000" b="1" dirty="0">
                <a:solidFill>
                  <a:schemeClr val="bg1"/>
                </a:solidFill>
                <a:effectLst/>
              </a:rPr>
              <a:t>Image Count Reduction:</a:t>
            </a:r>
          </a:p>
          <a:p>
            <a:pPr marL="0" indent="0" rtl="0">
              <a:buNone/>
            </a:pPr>
            <a:endParaRPr lang="en-US" sz="2000" b="1" dirty="0">
              <a:solidFill>
                <a:schemeClr val="bg1"/>
              </a:solidFill>
              <a:effectLst/>
            </a:endParaRPr>
          </a:p>
          <a:p>
            <a:pPr lvl="1" algn="just"/>
            <a:r>
              <a:rPr lang="en-US" sz="1800" dirty="0">
                <a:solidFill>
                  <a:schemeClr val="bg1"/>
                </a:solidFill>
              </a:rPr>
              <a:t>Raw data has 43 unbalanced folders of different images.</a:t>
            </a:r>
          </a:p>
          <a:p>
            <a:pPr lvl="1" algn="just"/>
            <a:r>
              <a:rPr lang="en-US" sz="1800" dirty="0">
                <a:solidFill>
                  <a:schemeClr val="bg1"/>
                </a:solidFill>
              </a:rPr>
              <a:t>To create balanced dataset, every folder content size was reduced to have 500 images</a:t>
            </a:r>
          </a:p>
          <a:p>
            <a:pPr lvl="1" algn="just"/>
            <a:r>
              <a:rPr lang="en-US" sz="1800" dirty="0">
                <a:solidFill>
                  <a:schemeClr val="bg1"/>
                </a:solidFill>
              </a:rPr>
              <a:t>For folders having less than 500 images, augmentation techniques were used</a:t>
            </a:r>
          </a:p>
        </p:txBody>
      </p:sp>
      <p:sp>
        <p:nvSpPr>
          <p:cNvPr id="26" name="Rectangle 25">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089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Content Placeholder 14" descr="Person assembling smartphone">
            <a:extLst>
              <a:ext uri="{FF2B5EF4-FFF2-40B4-BE49-F238E27FC236}">
                <a16:creationId xmlns:a16="http://schemas.microsoft.com/office/drawing/2014/main" id="{5045E704-9F53-FCA5-1F60-84FAFA1D458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F3CEC-2E1B-1023-4E19-7E456504DA4F}"/>
              </a:ext>
            </a:extLst>
          </p:cNvPr>
          <p:cNvSpPr>
            <a:spLocks noGrp="1"/>
          </p:cNvSpPr>
          <p:nvPr>
            <p:ph type="title"/>
          </p:nvPr>
        </p:nvSpPr>
        <p:spPr>
          <a:xfrm>
            <a:off x="613286" y="697207"/>
            <a:ext cx="4724400" cy="1466455"/>
          </a:xfrm>
        </p:spPr>
        <p:txBody>
          <a:bodyPr anchor="b">
            <a:normAutofit/>
          </a:bodyPr>
          <a:lstStyle/>
          <a:p>
            <a:r>
              <a:rPr lang="en-CA" dirty="0">
                <a:solidFill>
                  <a:schemeClr val="bg1"/>
                </a:solidFill>
              </a:rPr>
              <a:t>Data Preprocessing</a:t>
            </a:r>
            <a:endParaRPr lang="en-IN" dirty="0">
              <a:solidFill>
                <a:schemeClr val="bg1"/>
              </a:solidFill>
            </a:endParaRPr>
          </a:p>
        </p:txBody>
      </p:sp>
      <p:sp>
        <p:nvSpPr>
          <p:cNvPr id="19" name="Content Placeholder 18">
            <a:extLst>
              <a:ext uri="{FF2B5EF4-FFF2-40B4-BE49-F238E27FC236}">
                <a16:creationId xmlns:a16="http://schemas.microsoft.com/office/drawing/2014/main" id="{24B283BF-481D-0603-8D02-127F8B76F00B}"/>
              </a:ext>
            </a:extLst>
          </p:cNvPr>
          <p:cNvSpPr>
            <a:spLocks noGrp="1"/>
          </p:cNvSpPr>
          <p:nvPr>
            <p:ph idx="1"/>
          </p:nvPr>
        </p:nvSpPr>
        <p:spPr>
          <a:xfrm>
            <a:off x="613286" y="2489516"/>
            <a:ext cx="5089423" cy="3455489"/>
          </a:xfrm>
        </p:spPr>
        <p:txBody>
          <a:bodyPr>
            <a:normAutofit/>
          </a:bodyPr>
          <a:lstStyle/>
          <a:p>
            <a:pPr marL="0" indent="0" rtl="0">
              <a:buNone/>
            </a:pPr>
            <a:r>
              <a:rPr lang="en-US" sz="2000" b="1" dirty="0">
                <a:solidFill>
                  <a:schemeClr val="bg1"/>
                </a:solidFill>
                <a:effectLst/>
              </a:rPr>
              <a:t>Image Augmentation:</a:t>
            </a:r>
          </a:p>
          <a:p>
            <a:pPr marL="0" indent="0" rtl="0">
              <a:buNone/>
            </a:pPr>
            <a:endParaRPr lang="en-US" sz="2000" dirty="0">
              <a:solidFill>
                <a:schemeClr val="bg1"/>
              </a:solidFill>
              <a:effectLst/>
            </a:endParaRPr>
          </a:p>
          <a:p>
            <a:pPr lvl="1" algn="just"/>
            <a:r>
              <a:rPr lang="en-US" sz="1600" b="1" dirty="0">
                <a:solidFill>
                  <a:schemeClr val="bg1"/>
                </a:solidFill>
              </a:rPr>
              <a:t>Image Rotation</a:t>
            </a:r>
            <a:r>
              <a:rPr lang="en-US" sz="1600" dirty="0">
                <a:solidFill>
                  <a:schemeClr val="bg1"/>
                </a:solidFill>
              </a:rPr>
              <a:t>: Rotating an image around its center by a specified angle.</a:t>
            </a:r>
          </a:p>
          <a:p>
            <a:pPr lvl="1" algn="just"/>
            <a:r>
              <a:rPr lang="en-US" sz="1600" b="1" dirty="0">
                <a:solidFill>
                  <a:schemeClr val="bg1"/>
                </a:solidFill>
              </a:rPr>
              <a:t>Image Flipping</a:t>
            </a:r>
            <a:r>
              <a:rPr lang="en-US" sz="1600" dirty="0">
                <a:solidFill>
                  <a:schemeClr val="bg1"/>
                </a:solidFill>
              </a:rPr>
              <a:t>: Mirroring an image horizontally or vertically.</a:t>
            </a:r>
          </a:p>
          <a:p>
            <a:pPr lvl="1" algn="just"/>
            <a:r>
              <a:rPr lang="en-US" sz="1600" b="1" dirty="0">
                <a:solidFill>
                  <a:schemeClr val="bg1"/>
                </a:solidFill>
              </a:rPr>
              <a:t>Image Translation:</a:t>
            </a:r>
            <a:r>
              <a:rPr lang="en-US" sz="1600" dirty="0">
                <a:solidFill>
                  <a:schemeClr val="bg1"/>
                </a:solidFill>
              </a:rPr>
              <a:t> Shifting an image in horizontal and vertical directions.</a:t>
            </a:r>
          </a:p>
          <a:p>
            <a:pPr lvl="1" algn="just"/>
            <a:r>
              <a:rPr lang="en-US" sz="1600" b="1" dirty="0">
                <a:solidFill>
                  <a:schemeClr val="bg1"/>
                </a:solidFill>
              </a:rPr>
              <a:t>Brightness Adjustment:</a:t>
            </a:r>
            <a:r>
              <a:rPr lang="en-US" sz="1600" dirty="0">
                <a:solidFill>
                  <a:schemeClr val="bg1"/>
                </a:solidFill>
              </a:rPr>
              <a:t> Altering the brightness level of an image.</a:t>
            </a:r>
          </a:p>
          <a:p>
            <a:pPr lvl="1" algn="just"/>
            <a:r>
              <a:rPr lang="en-US" sz="1600" b="1" dirty="0">
                <a:solidFill>
                  <a:schemeClr val="bg1"/>
                </a:solidFill>
              </a:rPr>
              <a:t>Image Shearing:</a:t>
            </a:r>
            <a:r>
              <a:rPr lang="en-US" sz="1600" dirty="0">
                <a:solidFill>
                  <a:schemeClr val="bg1"/>
                </a:solidFill>
              </a:rPr>
              <a:t> Distorting an image by shifting one side relative to the other.</a:t>
            </a:r>
          </a:p>
        </p:txBody>
      </p:sp>
      <p:sp>
        <p:nvSpPr>
          <p:cNvPr id="26" name="Rectangle 25">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2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Content Placeholder 14" descr="Person assembling smartphone">
            <a:extLst>
              <a:ext uri="{FF2B5EF4-FFF2-40B4-BE49-F238E27FC236}">
                <a16:creationId xmlns:a16="http://schemas.microsoft.com/office/drawing/2014/main" id="{5045E704-9F53-FCA5-1F60-84FAFA1D458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F3CEC-2E1B-1023-4E19-7E456504DA4F}"/>
              </a:ext>
            </a:extLst>
          </p:cNvPr>
          <p:cNvSpPr>
            <a:spLocks noGrp="1"/>
          </p:cNvSpPr>
          <p:nvPr>
            <p:ph type="title"/>
          </p:nvPr>
        </p:nvSpPr>
        <p:spPr>
          <a:xfrm>
            <a:off x="613286" y="697207"/>
            <a:ext cx="5482714" cy="1466455"/>
          </a:xfrm>
        </p:spPr>
        <p:txBody>
          <a:bodyPr anchor="b">
            <a:normAutofit/>
          </a:bodyPr>
          <a:lstStyle/>
          <a:p>
            <a:r>
              <a:rPr lang="en-CA" dirty="0">
                <a:solidFill>
                  <a:schemeClr val="bg1"/>
                </a:solidFill>
              </a:rPr>
              <a:t>Model Implementation</a:t>
            </a:r>
            <a:endParaRPr lang="en-IN" dirty="0">
              <a:solidFill>
                <a:schemeClr val="bg1"/>
              </a:solidFill>
            </a:endParaRPr>
          </a:p>
        </p:txBody>
      </p:sp>
      <p:sp>
        <p:nvSpPr>
          <p:cNvPr id="19" name="Content Placeholder 18">
            <a:extLst>
              <a:ext uri="{FF2B5EF4-FFF2-40B4-BE49-F238E27FC236}">
                <a16:creationId xmlns:a16="http://schemas.microsoft.com/office/drawing/2014/main" id="{24B283BF-481D-0603-8D02-127F8B76F00B}"/>
              </a:ext>
            </a:extLst>
          </p:cNvPr>
          <p:cNvSpPr>
            <a:spLocks noGrp="1"/>
          </p:cNvSpPr>
          <p:nvPr>
            <p:ph idx="1"/>
          </p:nvPr>
        </p:nvSpPr>
        <p:spPr>
          <a:xfrm>
            <a:off x="613286" y="2489516"/>
            <a:ext cx="5482714" cy="3455489"/>
          </a:xfrm>
        </p:spPr>
        <p:txBody>
          <a:bodyPr>
            <a:normAutofit/>
          </a:bodyPr>
          <a:lstStyle/>
          <a:p>
            <a:pPr marL="0" indent="0" rtl="0">
              <a:buNone/>
            </a:pPr>
            <a:r>
              <a:rPr lang="en-IN" sz="2000" dirty="0">
                <a:solidFill>
                  <a:schemeClr val="bg1"/>
                </a:solidFill>
              </a:rPr>
              <a:t>Convolutional Neural Network (CNN) Architectures implemented:</a:t>
            </a:r>
          </a:p>
          <a:p>
            <a:pPr marL="0" indent="0">
              <a:buNone/>
            </a:pPr>
            <a:endParaRPr lang="en-IN" sz="1800" dirty="0">
              <a:solidFill>
                <a:schemeClr val="bg1"/>
              </a:solidFill>
            </a:endParaRPr>
          </a:p>
          <a:p>
            <a:pPr lvl="1"/>
            <a:r>
              <a:rPr lang="en-IN" sz="1800" dirty="0">
                <a:solidFill>
                  <a:schemeClr val="bg1"/>
                </a:solidFill>
              </a:rPr>
              <a:t>VGG16</a:t>
            </a:r>
          </a:p>
          <a:p>
            <a:pPr lvl="1"/>
            <a:r>
              <a:rPr lang="en-IN" sz="1800" dirty="0">
                <a:solidFill>
                  <a:schemeClr val="bg1"/>
                </a:solidFill>
              </a:rPr>
              <a:t>Logistic Regression</a:t>
            </a:r>
          </a:p>
          <a:p>
            <a:pPr lvl="1"/>
            <a:r>
              <a:rPr lang="en-IN" sz="1800" dirty="0">
                <a:solidFill>
                  <a:schemeClr val="bg1"/>
                </a:solidFill>
              </a:rPr>
              <a:t>Random Forest Classifier</a:t>
            </a:r>
          </a:p>
        </p:txBody>
      </p:sp>
      <p:sp>
        <p:nvSpPr>
          <p:cNvPr id="26" name="Rectangle 25">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054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3BC0B-1481-BDF7-AD37-63294692759D}"/>
              </a:ext>
            </a:extLst>
          </p:cNvPr>
          <p:cNvSpPr>
            <a:spLocks noGrp="1"/>
          </p:cNvSpPr>
          <p:nvPr>
            <p:ph type="title"/>
          </p:nvPr>
        </p:nvSpPr>
        <p:spPr>
          <a:xfrm>
            <a:off x="7491459" y="2767279"/>
            <a:ext cx="4391025" cy="1323439"/>
          </a:xfrm>
        </p:spPr>
        <p:txBody>
          <a:bodyPr vert="horz" lIns="91440" tIns="45720" rIns="91440" bIns="45720" rtlCol="0" anchor="t">
            <a:normAutofit fontScale="90000"/>
          </a:bodyPr>
          <a:lstStyle/>
          <a:p>
            <a:pPr algn="ctr"/>
            <a:r>
              <a:rPr lang="en-US" sz="3200" b="1" kern="1200" dirty="0">
                <a:solidFill>
                  <a:schemeClr val="bg1"/>
                </a:solidFill>
                <a:effectLst/>
                <a:latin typeface="+mj-lt"/>
                <a:ea typeface="+mj-ea"/>
                <a:cs typeface="+mj-cs"/>
              </a:rPr>
              <a:t>Comparison of VGG16, Logistic Regression and Random Forest Classifier </a:t>
            </a:r>
            <a:endParaRPr lang="en-US" sz="3200" kern="1200" dirty="0">
              <a:solidFill>
                <a:schemeClr val="bg1"/>
              </a:solidFill>
              <a:latin typeface="+mj-lt"/>
              <a:ea typeface="+mj-ea"/>
              <a:cs typeface="+mj-cs"/>
            </a:endParaRPr>
          </a:p>
        </p:txBody>
      </p:sp>
      <p:pic>
        <p:nvPicPr>
          <p:cNvPr id="3" name="Content Placeholder 7" descr="A group of colored bars&#10;&#10;Description automatically generated">
            <a:extLst>
              <a:ext uri="{FF2B5EF4-FFF2-40B4-BE49-F238E27FC236}">
                <a16:creationId xmlns:a16="http://schemas.microsoft.com/office/drawing/2014/main" id="{89719B9C-9350-B578-3E78-20DCA4CEC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90" y="1081457"/>
            <a:ext cx="7060279" cy="4695085"/>
          </a:xfrm>
          <a:prstGeom prst="rect">
            <a:avLst/>
          </a:prstGeom>
        </p:spPr>
      </p:pic>
    </p:spTree>
    <p:extLst>
      <p:ext uri="{BB962C8B-B14F-4D97-AF65-F5344CB8AC3E}">
        <p14:creationId xmlns:p14="http://schemas.microsoft.com/office/powerpoint/2010/main" val="1959060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3BC0B-1481-BDF7-AD37-63294692759D}"/>
              </a:ext>
            </a:extLst>
          </p:cNvPr>
          <p:cNvSpPr>
            <a:spLocks noGrp="1"/>
          </p:cNvSpPr>
          <p:nvPr>
            <p:ph type="title"/>
          </p:nvPr>
        </p:nvSpPr>
        <p:spPr>
          <a:xfrm>
            <a:off x="728663" y="1422400"/>
            <a:ext cx="5367337" cy="2387600"/>
          </a:xfrm>
        </p:spPr>
        <p:txBody>
          <a:bodyPr vert="horz" lIns="91440" tIns="45720" rIns="91440" bIns="45720" rtlCol="0" anchor="b">
            <a:normAutofit/>
          </a:bodyPr>
          <a:lstStyle/>
          <a:p>
            <a:r>
              <a:rPr lang="en-US" sz="5000" b="1" kern="1200" dirty="0">
                <a:solidFill>
                  <a:schemeClr val="bg1"/>
                </a:solidFill>
                <a:effectLst/>
                <a:latin typeface="+mj-lt"/>
                <a:ea typeface="+mj-ea"/>
                <a:cs typeface="+mj-cs"/>
              </a:rPr>
              <a:t>Metrics Comparison of Train and Test performances</a:t>
            </a:r>
            <a:endParaRPr lang="en-US" sz="5000" kern="1200" dirty="0">
              <a:solidFill>
                <a:schemeClr val="bg1"/>
              </a:solidFill>
              <a:latin typeface="+mj-lt"/>
              <a:ea typeface="+mj-ea"/>
              <a:cs typeface="+mj-cs"/>
            </a:endParaRPr>
          </a:p>
        </p:txBody>
      </p:sp>
      <p:sp>
        <p:nvSpPr>
          <p:cNvPr id="21" name="Rectangle 20">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bars&#10;&#10;Description automatically generated">
            <a:extLst>
              <a:ext uri="{FF2B5EF4-FFF2-40B4-BE49-F238E27FC236}">
                <a16:creationId xmlns:a16="http://schemas.microsoft.com/office/drawing/2014/main" id="{D8C193E0-B7C1-FABD-EBEA-19973D941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776" y="1586392"/>
            <a:ext cx="4806120" cy="3580559"/>
          </a:xfrm>
          <a:prstGeom prst="rect">
            <a:avLst/>
          </a:prstGeom>
        </p:spPr>
      </p:pic>
    </p:spTree>
    <p:extLst>
      <p:ext uri="{BB962C8B-B14F-4D97-AF65-F5344CB8AC3E}">
        <p14:creationId xmlns:p14="http://schemas.microsoft.com/office/powerpoint/2010/main" val="1346392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544</Words>
  <Application>Microsoft Office PowerPoint</Application>
  <PresentationFormat>Widescreen</PresentationFormat>
  <Paragraphs>69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Traffic Sign Recognition System</vt:lpstr>
      <vt:lpstr>Agenda</vt:lpstr>
      <vt:lpstr>PowerPoint Presentation</vt:lpstr>
      <vt:lpstr>PowerPoint Presentation</vt:lpstr>
      <vt:lpstr>Data Preprocessing</vt:lpstr>
      <vt:lpstr>Data Preprocessing</vt:lpstr>
      <vt:lpstr>Model Implementation</vt:lpstr>
      <vt:lpstr>Comparison of VGG16, Logistic Regression and Random Forest Classifier </vt:lpstr>
      <vt:lpstr>Metrics Comparison of Train and Test performances</vt:lpstr>
      <vt:lpstr>Model Tuning</vt:lpstr>
      <vt:lpstr>User Interface</vt:lpstr>
      <vt:lpstr>Lessons learnt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Recognition System</dc:title>
  <dc:creator>Mayankkumar Bharatkumar Patel</dc:creator>
  <cp:lastModifiedBy>Mayankkumar Bharatkumar Patel</cp:lastModifiedBy>
  <cp:revision>65</cp:revision>
  <dcterms:created xsi:type="dcterms:W3CDTF">2024-04-16T01:48:32Z</dcterms:created>
  <dcterms:modified xsi:type="dcterms:W3CDTF">2024-04-19T03:30:01Z</dcterms:modified>
</cp:coreProperties>
</file>